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117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119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120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116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118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2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115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1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13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18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98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63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116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114.xml"/>
  <Override ContentType="application/vnd.openxmlformats-officedocument.presentationml.slide+xml" PartName="/ppt/slides/slide31.xml"/>
  <Override ContentType="application/vnd.openxmlformats-officedocument.presentationml.slide+xml" PartName="/ppt/slides/slide120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1.xml"/>
  <Override ContentType="application/vnd.openxmlformats-officedocument.presentationml.slide+xml" PartName="/ppt/slides/slide110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83.xml"/>
  <Override ContentType="application/vnd.openxmlformats-officedocument.presentationml.slide+xml" PartName="/ppt/slides/slide106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119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109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117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92.xml"/>
  <Override ContentType="application/vnd.openxmlformats-officedocument.presentationml.slide+xml" PartName="/ppt/slides/slide115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  <p:sldId id="347" r:id="rId98"/>
    <p:sldId id="348" r:id="rId99"/>
    <p:sldId id="349" r:id="rId100"/>
    <p:sldId id="350" r:id="rId101"/>
    <p:sldId id="351" r:id="rId102"/>
    <p:sldId id="352" r:id="rId103"/>
    <p:sldId id="353" r:id="rId104"/>
    <p:sldId id="354" r:id="rId105"/>
    <p:sldId id="355" r:id="rId106"/>
    <p:sldId id="356" r:id="rId107"/>
    <p:sldId id="357" r:id="rId108"/>
    <p:sldId id="358" r:id="rId109"/>
    <p:sldId id="359" r:id="rId110"/>
    <p:sldId id="360" r:id="rId111"/>
    <p:sldId id="361" r:id="rId112"/>
    <p:sldId id="362" r:id="rId113"/>
    <p:sldId id="363" r:id="rId114"/>
    <p:sldId id="364" r:id="rId115"/>
    <p:sldId id="365" r:id="rId116"/>
    <p:sldId id="366" r:id="rId117"/>
    <p:sldId id="367" r:id="rId118"/>
    <p:sldId id="368" r:id="rId119"/>
    <p:sldId id="369" r:id="rId120"/>
    <p:sldId id="370" r:id="rId121"/>
    <p:sldId id="371" r:id="rId122"/>
    <p:sldId id="372" r:id="rId123"/>
    <p:sldId id="373" r:id="rId124"/>
    <p:sldId id="374" r:id="rId125"/>
    <p:sldId id="375" r:id="rId126"/>
    <p:sldId id="376" r:id="rId127"/>
  </p:sldIdLst>
  <p:sldSz cy="5143500" cx="9144000"/>
  <p:notesSz cx="6858000" cy="9144000"/>
  <p:embeddedFontLst>
    <p:embeddedFont>
      <p:font typeface="Roboto"/>
      <p:regular r:id="rId128"/>
      <p:bold r:id="rId129"/>
      <p:italic r:id="rId130"/>
      <p:boldItalic r:id="rId1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B1218BB3-C0A4-444E-A52D-E48CDE0B376E}">
  <a:tblStyle styleId="{B1218BB3-C0A4-444E-A52D-E48CDE0B376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047223F3-B920-491B-9F67-E138E001DBAF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07" Type="http://schemas.openxmlformats.org/officeDocument/2006/relationships/slide" Target="slides/slide101.xml"/><Relationship Id="rId106" Type="http://schemas.openxmlformats.org/officeDocument/2006/relationships/slide" Target="slides/slide100.xml"/><Relationship Id="rId105" Type="http://schemas.openxmlformats.org/officeDocument/2006/relationships/slide" Target="slides/slide99.xml"/><Relationship Id="rId104" Type="http://schemas.openxmlformats.org/officeDocument/2006/relationships/slide" Target="slides/slide98.xml"/><Relationship Id="rId109" Type="http://schemas.openxmlformats.org/officeDocument/2006/relationships/slide" Target="slides/slide103.xml"/><Relationship Id="rId108" Type="http://schemas.openxmlformats.org/officeDocument/2006/relationships/slide" Target="slides/slide102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103" Type="http://schemas.openxmlformats.org/officeDocument/2006/relationships/slide" Target="slides/slide97.xml"/><Relationship Id="rId102" Type="http://schemas.openxmlformats.org/officeDocument/2006/relationships/slide" Target="slides/slide96.xml"/><Relationship Id="rId101" Type="http://schemas.openxmlformats.org/officeDocument/2006/relationships/slide" Target="slides/slide95.xml"/><Relationship Id="rId100" Type="http://schemas.openxmlformats.org/officeDocument/2006/relationships/slide" Target="slides/slide94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29" Type="http://schemas.openxmlformats.org/officeDocument/2006/relationships/font" Target="fonts/Roboto-bold.fntdata"/><Relationship Id="rId128" Type="http://schemas.openxmlformats.org/officeDocument/2006/relationships/font" Target="fonts/Roboto-regular.fntdata"/><Relationship Id="rId127" Type="http://schemas.openxmlformats.org/officeDocument/2006/relationships/slide" Target="slides/slide121.xml"/><Relationship Id="rId126" Type="http://schemas.openxmlformats.org/officeDocument/2006/relationships/slide" Target="slides/slide120.xml"/><Relationship Id="rId26" Type="http://schemas.openxmlformats.org/officeDocument/2006/relationships/slide" Target="slides/slide20.xml"/><Relationship Id="rId121" Type="http://schemas.openxmlformats.org/officeDocument/2006/relationships/slide" Target="slides/slide115.xml"/><Relationship Id="rId25" Type="http://schemas.openxmlformats.org/officeDocument/2006/relationships/slide" Target="slides/slide19.xml"/><Relationship Id="rId120" Type="http://schemas.openxmlformats.org/officeDocument/2006/relationships/slide" Target="slides/slide114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125" Type="http://schemas.openxmlformats.org/officeDocument/2006/relationships/slide" Target="slides/slide119.xml"/><Relationship Id="rId29" Type="http://schemas.openxmlformats.org/officeDocument/2006/relationships/slide" Target="slides/slide23.xml"/><Relationship Id="rId124" Type="http://schemas.openxmlformats.org/officeDocument/2006/relationships/slide" Target="slides/slide118.xml"/><Relationship Id="rId123" Type="http://schemas.openxmlformats.org/officeDocument/2006/relationships/slide" Target="slides/slide117.xml"/><Relationship Id="rId122" Type="http://schemas.openxmlformats.org/officeDocument/2006/relationships/slide" Target="slides/slide116.xml"/><Relationship Id="rId95" Type="http://schemas.openxmlformats.org/officeDocument/2006/relationships/slide" Target="slides/slide89.xml"/><Relationship Id="rId94" Type="http://schemas.openxmlformats.org/officeDocument/2006/relationships/slide" Target="slides/slide88.xml"/><Relationship Id="rId97" Type="http://schemas.openxmlformats.org/officeDocument/2006/relationships/slide" Target="slides/slide91.xml"/><Relationship Id="rId96" Type="http://schemas.openxmlformats.org/officeDocument/2006/relationships/slide" Target="slides/slide90.xml"/><Relationship Id="rId11" Type="http://schemas.openxmlformats.org/officeDocument/2006/relationships/slide" Target="slides/slide5.xml"/><Relationship Id="rId99" Type="http://schemas.openxmlformats.org/officeDocument/2006/relationships/slide" Target="slides/slide93.xml"/><Relationship Id="rId10" Type="http://schemas.openxmlformats.org/officeDocument/2006/relationships/slide" Target="slides/slide4.xml"/><Relationship Id="rId98" Type="http://schemas.openxmlformats.org/officeDocument/2006/relationships/slide" Target="slides/slide92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91" Type="http://schemas.openxmlformats.org/officeDocument/2006/relationships/slide" Target="slides/slide85.xml"/><Relationship Id="rId90" Type="http://schemas.openxmlformats.org/officeDocument/2006/relationships/slide" Target="slides/slide84.xml"/><Relationship Id="rId93" Type="http://schemas.openxmlformats.org/officeDocument/2006/relationships/slide" Target="slides/slide87.xml"/><Relationship Id="rId92" Type="http://schemas.openxmlformats.org/officeDocument/2006/relationships/slide" Target="slides/slide86.xml"/><Relationship Id="rId118" Type="http://schemas.openxmlformats.org/officeDocument/2006/relationships/slide" Target="slides/slide112.xml"/><Relationship Id="rId117" Type="http://schemas.openxmlformats.org/officeDocument/2006/relationships/slide" Target="slides/slide111.xml"/><Relationship Id="rId116" Type="http://schemas.openxmlformats.org/officeDocument/2006/relationships/slide" Target="slides/slide110.xml"/><Relationship Id="rId115" Type="http://schemas.openxmlformats.org/officeDocument/2006/relationships/slide" Target="slides/slide109.xml"/><Relationship Id="rId119" Type="http://schemas.openxmlformats.org/officeDocument/2006/relationships/slide" Target="slides/slide113.xml"/><Relationship Id="rId15" Type="http://schemas.openxmlformats.org/officeDocument/2006/relationships/slide" Target="slides/slide9.xml"/><Relationship Id="rId110" Type="http://schemas.openxmlformats.org/officeDocument/2006/relationships/slide" Target="slides/slide104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14" Type="http://schemas.openxmlformats.org/officeDocument/2006/relationships/slide" Target="slides/slide108.xml"/><Relationship Id="rId18" Type="http://schemas.openxmlformats.org/officeDocument/2006/relationships/slide" Target="slides/slide12.xml"/><Relationship Id="rId113" Type="http://schemas.openxmlformats.org/officeDocument/2006/relationships/slide" Target="slides/slide107.xml"/><Relationship Id="rId112" Type="http://schemas.openxmlformats.org/officeDocument/2006/relationships/slide" Target="slides/slide106.xml"/><Relationship Id="rId111" Type="http://schemas.openxmlformats.org/officeDocument/2006/relationships/slide" Target="slides/slide105.xml"/><Relationship Id="rId84" Type="http://schemas.openxmlformats.org/officeDocument/2006/relationships/slide" Target="slides/slide78.xml"/><Relationship Id="rId83" Type="http://schemas.openxmlformats.org/officeDocument/2006/relationships/slide" Target="slides/slide77.xml"/><Relationship Id="rId86" Type="http://schemas.openxmlformats.org/officeDocument/2006/relationships/slide" Target="slides/slide80.xml"/><Relationship Id="rId85" Type="http://schemas.openxmlformats.org/officeDocument/2006/relationships/slide" Target="slides/slide79.xml"/><Relationship Id="rId88" Type="http://schemas.openxmlformats.org/officeDocument/2006/relationships/slide" Target="slides/slide82.xml"/><Relationship Id="rId87" Type="http://schemas.openxmlformats.org/officeDocument/2006/relationships/slide" Target="slides/slide81.xml"/><Relationship Id="rId89" Type="http://schemas.openxmlformats.org/officeDocument/2006/relationships/slide" Target="slides/slide83.xml"/><Relationship Id="rId80" Type="http://schemas.openxmlformats.org/officeDocument/2006/relationships/slide" Target="slides/slide74.xml"/><Relationship Id="rId82" Type="http://schemas.openxmlformats.org/officeDocument/2006/relationships/slide" Target="slides/slide76.xml"/><Relationship Id="rId81" Type="http://schemas.openxmlformats.org/officeDocument/2006/relationships/slide" Target="slides/slide75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75" Type="http://schemas.openxmlformats.org/officeDocument/2006/relationships/slide" Target="slides/slide69.xml"/><Relationship Id="rId74" Type="http://schemas.openxmlformats.org/officeDocument/2006/relationships/slide" Target="slides/slide68.xml"/><Relationship Id="rId77" Type="http://schemas.openxmlformats.org/officeDocument/2006/relationships/slide" Target="slides/slide71.xml"/><Relationship Id="rId76" Type="http://schemas.openxmlformats.org/officeDocument/2006/relationships/slide" Target="slides/slide70.xml"/><Relationship Id="rId79" Type="http://schemas.openxmlformats.org/officeDocument/2006/relationships/slide" Target="slides/slide73.xml"/><Relationship Id="rId78" Type="http://schemas.openxmlformats.org/officeDocument/2006/relationships/slide" Target="slides/slide72.xml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131" Type="http://schemas.openxmlformats.org/officeDocument/2006/relationships/font" Target="fonts/Roboto-boldItalic.fntdata"/><Relationship Id="rId130" Type="http://schemas.openxmlformats.org/officeDocument/2006/relationships/font" Target="fonts/Roboto-italic.fntdata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66" Type="http://schemas.openxmlformats.org/officeDocument/2006/relationships/slide" Target="slides/slide60.xml"/><Relationship Id="rId65" Type="http://schemas.openxmlformats.org/officeDocument/2006/relationships/slide" Target="slides/slide59.xml"/><Relationship Id="rId68" Type="http://schemas.openxmlformats.org/officeDocument/2006/relationships/slide" Target="slides/slide62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69" Type="http://schemas.openxmlformats.org/officeDocument/2006/relationships/slide" Target="slides/slide6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55" Type="http://schemas.openxmlformats.org/officeDocument/2006/relationships/slide" Target="slides/slide49.xml"/><Relationship Id="rId54" Type="http://schemas.openxmlformats.org/officeDocument/2006/relationships/slide" Target="slides/slide48.xml"/><Relationship Id="rId57" Type="http://schemas.openxmlformats.org/officeDocument/2006/relationships/slide" Target="slides/slide51.xml"/><Relationship Id="rId56" Type="http://schemas.openxmlformats.org/officeDocument/2006/relationships/slide" Target="slides/slide50.xml"/><Relationship Id="rId59" Type="http://schemas.openxmlformats.org/officeDocument/2006/relationships/slide" Target="slides/slide53.xml"/><Relationship Id="rId58" Type="http://schemas.openxmlformats.org/officeDocument/2006/relationships/slide" Target="slides/slide5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a20ed5ad1b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a20ed5ad1b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ga20ed5ad1b_1_82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0" name="Google Shape;810;ga20ed5ad1b_1_8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Forklare hvorfor BinHeap. Bruke array hvis o(V^2/lg V) kanter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 ganger, extracte min -&gt; VlgV. E ganger -&gt; Increase Key</a:t>
            </a: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8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ga20ed5ad1b_1_83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0" name="Google Shape;820;ga20ed5ad1b_1_8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Optimal substruktur. Gitt ingen negative kanter vil det umulig kunne være noen kortere vei, da du alltid henter den veien det er kortest til nå. </a:t>
            </a: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5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ga20ed5ad1b_1_8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7" name="Google Shape;827;ga20ed5ad1b_1_8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ga20ed5ad1b_1_8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4" name="Google Shape;834;ga20ed5ad1b_1_8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9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ga20ed5ad1b_1_8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1" name="Google Shape;841;ga20ed5ad1b_1_8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6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ga20ed5ad1b_1_8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8" name="Google Shape;848;ga20ed5ad1b_1_8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ga20ed5ad1b_1_8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5" name="Google Shape;855;ga20ed5ad1b_1_8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0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ga20ed5ad1b_1_8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2" name="Google Shape;862;ga20ed5ad1b_1_8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7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ga20ed5ad1b_1_8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9" name="Google Shape;869;ga20ed5ad1b_1_8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4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ga20ed5ad1b_1_8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6" name="Google Shape;876;ga20ed5ad1b_1_8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a20ed5ad1b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a20ed5ad1b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ga20ed5ad1b_1_8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3" name="Google Shape;883;ga20ed5ad1b_1_8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9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ga20ed5ad1b_1_8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1" name="Google Shape;891;ga20ed5ad1b_1_8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9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ga20ed5ad1b_1_9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1" name="Google Shape;901;ga20ed5ad1b_1_9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ga20ed5ad1b_1_9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3" name="Google Shape;913;ga20ed5ad1b_1_9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7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ga20ed5ad1b_1_9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9" name="Google Shape;919;ga20ed5ad1b_1_9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4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ga20ed5ad1b_1_9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6" name="Google Shape;926;ga20ed5ad1b_1_9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ga20ed5ad1b_1_9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4" name="Google Shape;934;ga20ed5ad1b_1_9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“Hva skjer hvis jeg kan gå via node 1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3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ga20ed5ad1b_1_9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5" name="Google Shape;945;ga20ed5ad1b_1_9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Hva skjer hvis jeg kan gå via node 2</a:t>
            </a:r>
            <a:endParaRPr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3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ga20ed5ad1b_1_10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5" name="Google Shape;955;ga20ed5ad1b_1_10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9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Google Shape;970;ga20ed5ad1b_1_10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1" name="Google Shape;971;ga20ed5ad1b_1_10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Predeccor-graph, hvor kom du fra!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Transitive closure, hvorvidt det finnes en vei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Alle disse iterasjonene -&gt; Hva hvis jeg kan gi via node 1, node 2, etc. 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a20ed5ad1b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a20ed5ad1b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ga20ed5ad1b_1_10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1" name="Google Shape;981;ga20ed5ad1b_1_10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5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Google Shape;986;ga20ed5ad1b_1_10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7" name="Google Shape;987;ga20ed5ad1b_1_10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a20ed5ad1b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a20ed5ad1b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a20ed5ad1b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a20ed5ad1b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a20ed5ad1b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a20ed5ad1b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a20ed5ad1b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a20ed5ad1b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a20ed5ad1b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a20ed5ad1b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a20ed5ad1b_1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a20ed5ad1b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a20ed5ad1b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a20ed5ad1b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a20ed5ad1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a20ed5ad1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a20ed5ad1b_1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a20ed5ad1b_1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a20ed5ad1b_1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a20ed5ad1b_1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a20ed5ad1b_1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a20ed5ad1b_1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a20ed5ad1b_1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a20ed5ad1b_1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For å finne høyden (h) til treet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Tenk </a:t>
            </a:r>
            <a:r>
              <a:rPr lang="en-GB">
                <a:solidFill>
                  <a:schemeClr val="dk1"/>
                </a:solidFill>
              </a:rPr>
              <a:t>på siste nivå at:</a:t>
            </a:r>
            <a:r>
              <a:rPr lang="en-GB"/>
              <a:t> T(n/4^h) = T(1)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Dette gir da ligningen: n/4^h = 1 -&gt; n = 4^h -&gt; h = log_4(n)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Summer så sammen alle kostnadene på høyresiden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Sum n^2 * (3/16)^i fra i = 0 til h = log_4(n)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= n^2 * 1-(3/16)^h / 1- (3/16) (Formelen for geometrisk rekke)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= n^2 - 3/-(13/16) = Theta(n^2)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(Det står egentlig O(n^2) i boka, men vi bruker som regel theta når vi beregner kjøretid)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a20ed5ad1b_1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a20ed5ad1b_1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a20ed5ad1b_1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a20ed5ad1b_1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a20ed5ad1b_1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a20ed5ad1b_1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a20ed5ad1b_1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a20ed5ad1b_1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a20ed5ad1b_1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a20ed5ad1b_1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a20ed5ad1b_1_15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a20ed5ad1b_1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a20ed5ad1b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a20ed5ad1b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a20ed5ad1b_1_16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a20ed5ad1b_1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a20ed5ad1b_1_16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a20ed5ad1b_1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a20ed5ad1b_1_17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a20ed5ad1b_1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a20ed5ad1b_1_18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a20ed5ad1b_1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a20ed5ad1b_1_18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a20ed5ad1b_1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a20ed5ad1b_1_19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a20ed5ad1b_1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a20ed5ad1b_1_19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a20ed5ad1b_1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a20ed5ad1b_1_20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a20ed5ad1b_1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a20ed5ad1b_1_21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a20ed5ad1b_1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a20ed5ad1b_1_21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a20ed5ad1b_1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a20ed5ad1b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a20ed5ad1b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a20ed5ad1b_1_22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a20ed5ad1b_1_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a20ed5ad1b_1_22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a20ed5ad1b_1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a20ed5ad1b_1_23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a20ed5ad1b_1_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a20ed5ad1b_1_23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a20ed5ad1b_1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a20ed5ad1b_1_24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a20ed5ad1b_1_2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a20ed5ad1b_1_25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a20ed5ad1b_1_2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a20ed5ad1b_1_25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a20ed5ad1b_1_2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a20ed5ad1b_1_26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a20ed5ad1b_1_2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a20ed5ad1b_1_26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a20ed5ad1b_1_2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a20ed5ad1b_1_27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a20ed5ad1b_1_2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a20ed5ad1b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a20ed5ad1b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a20ed5ad1b_1_28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a20ed5ad1b_1_2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a20ed5ad1b_1_4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a20ed5ad1b_1_4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a20ed5ad1b_1_6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a20ed5ad1b_1_6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a20ed5ad1b_1_6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a20ed5ad1b_1_6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a20ed5ad1b_1_6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a20ed5ad1b_1_6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a20ed5ad1b_1_6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a20ed5ad1b_1_6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a20ed5ad1b_1_3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a20ed5ad1b_1_3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a20ed5ad1b_1_34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a20ed5ad1b_1_3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a20ed5ad1b_1_35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a20ed5ad1b_1_3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a20ed5ad1b_1_35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a20ed5ad1b_1_3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a20ed5ad1b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a20ed5ad1b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a20ed5ad1b_1_36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a20ed5ad1b_1_3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a20ed5ad1b_1_36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a20ed5ad1b_1_3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a20ed5ad1b_1_37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a20ed5ad1b_1_3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a20ed5ad1b_1_38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a20ed5ad1b_1_3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a20ed5ad1b_1_38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a20ed5ad1b_1_3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a20ed5ad1b_1_4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a20ed5ad1b_1_4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a20ed5ad1b_1_4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a20ed5ad1b_1_4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a20ed5ad1b_1_4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a20ed5ad1b_1_4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a20ed5ad1b_1_4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a20ed5ad1b_1_4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a20ed5ad1b_1_5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a20ed5ad1b_1_5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a20ed5ad1b_1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a20ed5ad1b_1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a20ed5ad1b_1_5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a20ed5ad1b_1_5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Kan legge til (4,5)</a:t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a20ed5ad1b_1_5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a20ed5ad1b_1_5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Eller (1,5)</a:t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a20ed5ad1b_1_5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a20ed5ad1b_1_5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Men ikke begge to. Da får vi en sykel i grafen! </a:t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a20ed5ad1b_1_5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a20ed5ad1b_1_5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Og sånt driver vi ikke med</a:t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a20ed5ad1b_1_5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ga20ed5ad1b_1_5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Så vi legger f.eks bare til (4,5)</a:t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a20ed5ad1b_1_5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Google Shape;555;ga20ed5ad1b_1_5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Og til slutt legger vi til (5,6) som utgjør det minimale spenntreet</a:t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a20ed5ad1b_1_5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Google Shape;562;ga20ed5ad1b_1_5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Som dere ser er alle nodene i treet dekket og vi er ferdig. </a:t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a20ed5ad1b_1_39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a20ed5ad1b_1_3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a20ed5ad1b_1_40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Google Shape;576;ga20ed5ad1b_1_4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a20ed5ad1b_1_40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4" name="Google Shape;584;ga20ed5ad1b_1_4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a20ed5ad1b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a20ed5ad1b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a20ed5ad1b_1_41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ga20ed5ad1b_1_4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ga20ed5ad1b_1_6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9" name="Google Shape;599;ga20ed5ad1b_1_6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a20ed5ad1b_1_64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4" name="Google Shape;604;ga20ed5ad1b_1_6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a20ed5ad1b_1_64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0" name="Google Shape;610;ga20ed5ad1b_1_6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a20ed5ad1b_1_65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6" name="Google Shape;616;ga20ed5ad1b_1_6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a20ed5ad1b_1_67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8" name="Google Shape;638;ga20ed5ad1b_1_6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a20ed5ad1b_1_67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5" name="Google Shape;645;ga20ed5ad1b_1_6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a20ed5ad1b_1_69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5" name="Google Shape;665;ga20ed5ad1b_1_6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a20ed5ad1b_1_7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a20ed5ad1b_1_7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ga20ed5ad1b_1_7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1" name="Google Shape;691;ga20ed5ad1b_1_7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a20ed5ad1b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a20ed5ad1b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ga20ed5ad1b_1_7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2" name="Google Shape;712;ga20ed5ad1b_1_7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ga20ed5ad1b_1_7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4" name="Google Shape;734;ga20ed5ad1b_1_7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ga20ed5ad1b_1_78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6" name="Google Shape;756;ga20ed5ad1b_1_7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ga20ed5ad1b_1_78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3" name="Google Shape;763;ga20ed5ad1b_1_7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ga20ed5ad1b_1_79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0" name="Google Shape;770;ga20ed5ad1b_1_7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Vi gjør det litt enklere for oss selv her, og sier at den alltid går gjennom kantene i en “dårlig rekkefolge”</a:t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ga20ed5ad1b_1_8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6" name="Google Shape;776;ga20ed5ad1b_1_8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ga20ed5ad1b_1_8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3" name="Google Shape;783;ga20ed5ad1b_1_8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ga20ed5ad1b_1_8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0" name="Google Shape;790;ga20ed5ad1b_1_8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ga20ed5ad1b_1_8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7" name="Google Shape;797;ga20ed5ad1b_1_8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ga20ed5ad1b_1_82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4" name="Google Shape;804;ga20ed5ad1b_1_8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For hver kant, sjekker om det nå er mulig å finne en kortere vei. Hvis det er det er det sykler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tel og innhold" type="obj">
  <p:cSld name="OBJEC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/>
            </a:lvl1pPr>
            <a:lvl2pPr indent="-317500" lvl="1" marL="9144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/>
            </a:lvl2pPr>
            <a:lvl3pPr indent="-317500" lvl="2" marL="13716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/>
            </a:lvl3pPr>
            <a:lvl4pPr indent="-317500" lvl="3" marL="18288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/>
            </a:lvl4pPr>
            <a:lvl5pPr indent="-317500" lvl="4" marL="22860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/>
            </a:lvl5pPr>
            <a:lvl6pPr indent="-317500" lvl="5" marL="2743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•"/>
              <a:defRPr/>
            </a:lvl6pPr>
            <a:lvl7pPr indent="-317500" lvl="6" marL="32004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•"/>
              <a:defRPr/>
            </a:lvl7pPr>
            <a:lvl8pPr indent="-317500" lvl="7" marL="36576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•"/>
              <a:defRPr/>
            </a:lvl8pPr>
            <a:lvl9pPr indent="-317500" lvl="8" marL="4114800" rtl="0" algn="l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libri"/>
              <a:buChar char="•"/>
              <a:defRPr/>
            </a:lvl9pPr>
          </a:lstStyle>
          <a:p/>
        </p:txBody>
      </p:sp>
      <p:sp>
        <p:nvSpPr>
          <p:cNvPr id="53" name="Google Shape;53;p13"/>
          <p:cNvSpPr txBox="1"/>
          <p:nvPr/>
        </p:nvSpPr>
        <p:spPr>
          <a:xfrm>
            <a:off x="115120" y="4838278"/>
            <a:ext cx="342000" cy="1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</a:t>
            </a:r>
            <a:endParaRPr b="1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0.xml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1.xml"/><Relationship Id="rId3" Type="http://schemas.openxmlformats.org/officeDocument/2006/relationships/image" Target="../media/image66.png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2.xml"/><Relationship Id="rId3" Type="http://schemas.openxmlformats.org/officeDocument/2006/relationships/image" Target="../media/image80.png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3.xml"/><Relationship Id="rId3" Type="http://schemas.openxmlformats.org/officeDocument/2006/relationships/image" Target="../media/image84.png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4.xml"/><Relationship Id="rId3" Type="http://schemas.openxmlformats.org/officeDocument/2006/relationships/image" Target="../media/image79.png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5.xml"/><Relationship Id="rId3" Type="http://schemas.openxmlformats.org/officeDocument/2006/relationships/image" Target="../media/image85.png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6.xml"/><Relationship Id="rId3" Type="http://schemas.openxmlformats.org/officeDocument/2006/relationships/image" Target="../media/image83.png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7.xml"/><Relationship Id="rId3" Type="http://schemas.openxmlformats.org/officeDocument/2006/relationships/image" Target="../media/image88.png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8.xml"/><Relationship Id="rId3" Type="http://schemas.openxmlformats.org/officeDocument/2006/relationships/image" Target="../media/image89.png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9.xml"/><Relationship Id="rId3" Type="http://schemas.openxmlformats.org/officeDocument/2006/relationships/image" Target="../media/image7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0.xml"/><Relationship Id="rId3" Type="http://schemas.openxmlformats.org/officeDocument/2006/relationships/image" Target="../media/image76.png"/><Relationship Id="rId4" Type="http://schemas.openxmlformats.org/officeDocument/2006/relationships/image" Target="../media/image77.png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1.xml"/><Relationship Id="rId3" Type="http://schemas.openxmlformats.org/officeDocument/2006/relationships/image" Target="../media/image76.png"/><Relationship Id="rId4" Type="http://schemas.openxmlformats.org/officeDocument/2006/relationships/image" Target="../media/image77.png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2.xml"/><Relationship Id="rId3" Type="http://schemas.openxmlformats.org/officeDocument/2006/relationships/image" Target="../media/image76.png"/><Relationship Id="rId4" Type="http://schemas.openxmlformats.org/officeDocument/2006/relationships/image" Target="../media/image77.png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3.xml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4.xml"/><Relationship Id="rId3" Type="http://schemas.openxmlformats.org/officeDocument/2006/relationships/image" Target="../media/image87.png"/></Relationships>
</file>

<file path=ppt/slides/_rels/slide1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5.xml"/><Relationship Id="rId3" Type="http://schemas.openxmlformats.org/officeDocument/2006/relationships/image" Target="../media/image87.png"/><Relationship Id="rId4" Type="http://schemas.openxmlformats.org/officeDocument/2006/relationships/image" Target="../media/image74.png"/></Relationships>
</file>

<file path=ppt/slides/_rels/slide1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6.xml"/><Relationship Id="rId3" Type="http://schemas.openxmlformats.org/officeDocument/2006/relationships/image" Target="../media/image87.png"/><Relationship Id="rId4" Type="http://schemas.openxmlformats.org/officeDocument/2006/relationships/image" Target="../media/image75.png"/></Relationships>
</file>

<file path=ppt/slides/_rels/slide1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7.xml"/><Relationship Id="rId3" Type="http://schemas.openxmlformats.org/officeDocument/2006/relationships/image" Target="../media/image87.png"/><Relationship Id="rId4" Type="http://schemas.openxmlformats.org/officeDocument/2006/relationships/image" Target="../media/image81.png"/></Relationships>
</file>

<file path=ppt/slides/_rels/slide1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8.xml"/><Relationship Id="rId3" Type="http://schemas.openxmlformats.org/officeDocument/2006/relationships/image" Target="../media/image87.png"/><Relationship Id="rId4" Type="http://schemas.openxmlformats.org/officeDocument/2006/relationships/image" Target="../media/image82.png"/></Relationships>
</file>

<file path=ppt/slides/_rels/slide1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9.xml"/><Relationship Id="rId3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0.xml"/></Relationships>
</file>

<file path=ppt/slides/_rels/slide1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1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6.png"/><Relationship Id="rId4" Type="http://schemas.openxmlformats.org/officeDocument/2006/relationships/image" Target="../media/image1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.png"/><Relationship Id="rId4" Type="http://schemas.openxmlformats.org/officeDocument/2006/relationships/image" Target="../media/image1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.png"/><Relationship Id="rId4" Type="http://schemas.openxmlformats.org/officeDocument/2006/relationships/image" Target="../media/image1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4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7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0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8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1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7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6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0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8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2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3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8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22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2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29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23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31.png"/><Relationship Id="rId4" Type="http://schemas.openxmlformats.org/officeDocument/2006/relationships/image" Target="../media/image34.png"/><Relationship Id="rId5" Type="http://schemas.openxmlformats.org/officeDocument/2006/relationships/image" Target="../media/image25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24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35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3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37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24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36.png"/><Relationship Id="rId4" Type="http://schemas.openxmlformats.org/officeDocument/2006/relationships/image" Target="../media/image41.png"/><Relationship Id="rId5" Type="http://schemas.openxmlformats.org/officeDocument/2006/relationships/image" Target="../media/image39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43.png"/><Relationship Id="rId4" Type="http://schemas.openxmlformats.org/officeDocument/2006/relationships/image" Target="../media/image42.png"/><Relationship Id="rId5" Type="http://schemas.openxmlformats.org/officeDocument/2006/relationships/image" Target="../media/image50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44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46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40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49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4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48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56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45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45.png"/><Relationship Id="rId4" Type="http://schemas.openxmlformats.org/officeDocument/2006/relationships/image" Target="../media/image58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48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52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54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24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51.png"/><Relationship Id="rId4" Type="http://schemas.openxmlformats.org/officeDocument/2006/relationships/image" Target="../media/image53.png"/><Relationship Id="rId5" Type="http://schemas.openxmlformats.org/officeDocument/2006/relationships/image" Target="../media/image57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55.png"/><Relationship Id="rId4" Type="http://schemas.openxmlformats.org/officeDocument/2006/relationships/image" Target="../media/image61.png"/><Relationship Id="rId5" Type="http://schemas.openxmlformats.org/officeDocument/2006/relationships/image" Target="../media/image5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60.png"/><Relationship Id="rId4" Type="http://schemas.openxmlformats.org/officeDocument/2006/relationships/image" Target="../media/image62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1.xml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70.jp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90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73.jp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65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6.xml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7.xml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63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6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63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63.pn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65.png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3.xml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68.png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69.png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67.png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71.png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72.png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6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Eksamensforelesning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algdat 2020</a:t>
            </a:r>
            <a:endParaRPr/>
          </a:p>
        </p:txBody>
      </p:sp>
      <p:sp>
        <p:nvSpPr>
          <p:cNvPr id="59" name="Google Shape;59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Del 1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Asymptotisk notasjon - eksempel</a:t>
            </a:r>
            <a:endParaRPr/>
          </a:p>
        </p:txBody>
      </p:sp>
      <p:sp>
        <p:nvSpPr>
          <p:cNvPr id="115" name="Google Shape;115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f(n) = theta(g(n))</a:t>
            </a:r>
            <a:endParaRPr/>
          </a:p>
        </p:txBody>
      </p:sp>
      <p:pic>
        <p:nvPicPr>
          <p:cNvPr id="116" name="Google Shape;11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11225" y="1220988"/>
            <a:ext cx="3279376" cy="3279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9925" y="2059175"/>
            <a:ext cx="2857500" cy="2305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113"/>
          <p:cNvSpPr txBox="1"/>
          <p:nvPr>
            <p:ph type="title"/>
          </p:nvPr>
        </p:nvSpPr>
        <p:spPr>
          <a:xfrm>
            <a:off x="457200" y="205975"/>
            <a:ext cx="15849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Dijkstra</a:t>
            </a:r>
            <a:endParaRPr sz="3000"/>
          </a:p>
        </p:txBody>
      </p:sp>
      <p:sp>
        <p:nvSpPr>
          <p:cNvPr id="813" name="Google Shape;813;p113"/>
          <p:cNvSpPr txBox="1"/>
          <p:nvPr/>
        </p:nvSpPr>
        <p:spPr>
          <a:xfrm>
            <a:off x="5027600" y="205975"/>
            <a:ext cx="28047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La oss kjøre Dijkstra på denne!</a:t>
            </a:r>
            <a:endParaRPr/>
          </a:p>
        </p:txBody>
      </p:sp>
      <p:sp>
        <p:nvSpPr>
          <p:cNvPr id="814" name="Google Shape;814;p113"/>
          <p:cNvSpPr txBox="1"/>
          <p:nvPr/>
        </p:nvSpPr>
        <p:spPr>
          <a:xfrm>
            <a:off x="457200" y="2907975"/>
            <a:ext cx="2521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u="sng"/>
              <a:t>Kjøretid:</a:t>
            </a:r>
            <a:endParaRPr b="1" u="sng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|V| Innsettinger og pop’inger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|E| Relax</a:t>
            </a:r>
            <a:endParaRPr/>
          </a:p>
        </p:txBody>
      </p:sp>
      <p:graphicFrame>
        <p:nvGraphicFramePr>
          <p:cNvPr id="815" name="Google Shape;815;p113"/>
          <p:cNvGraphicFramePr/>
          <p:nvPr/>
        </p:nvGraphicFramePr>
        <p:xfrm>
          <a:off x="2577350" y="357838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{B1218BB3-C0A4-444E-A52D-E48CDE0B376E}</a:tableStyleId>
              </a:tblPr>
              <a:tblGrid>
                <a:gridCol w="1073900"/>
                <a:gridCol w="1073900"/>
                <a:gridCol w="1073900"/>
                <a:gridCol w="1073900"/>
              </a:tblGrid>
              <a:tr h="2688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Innsetting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Pop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Oppdater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286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Array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1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V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1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260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Binary Heap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log V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log V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log V</a:t>
                      </a:r>
                      <a:endParaRPr sz="12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816" name="Google Shape;816;p113"/>
          <p:cNvSpPr txBox="1"/>
          <p:nvPr/>
        </p:nvSpPr>
        <p:spPr>
          <a:xfrm>
            <a:off x="457200" y="3715750"/>
            <a:ext cx="1901400" cy="10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Array: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O(V</a:t>
            </a:r>
            <a:r>
              <a:rPr baseline="30000" lang="en-GB"/>
              <a:t>2</a:t>
            </a:r>
            <a:r>
              <a:rPr lang="en-GB"/>
              <a:t>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Binary heap: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O((V + E) lg V)</a:t>
            </a:r>
            <a:endParaRPr/>
          </a:p>
        </p:txBody>
      </p:sp>
      <p:sp>
        <p:nvSpPr>
          <p:cNvPr id="817" name="Google Shape;817;p113"/>
          <p:cNvSpPr txBox="1"/>
          <p:nvPr/>
        </p:nvSpPr>
        <p:spPr>
          <a:xfrm>
            <a:off x="457200" y="1200150"/>
            <a:ext cx="3361800" cy="1617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</a:pPr>
            <a:r>
              <a:rPr lang="en-GB"/>
              <a:t>La Q være en min-prioritetskø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</a:pPr>
            <a:r>
              <a:rPr lang="en-GB"/>
              <a:t>Legg alle noder i Q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</a:pPr>
            <a:r>
              <a:rPr lang="en-GB"/>
              <a:t>Så lenge Q ikke er tom: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–"/>
            </a:pPr>
            <a:r>
              <a:rPr i="1" lang="en-GB"/>
              <a:t>u</a:t>
            </a:r>
            <a:r>
              <a:rPr lang="en-GB"/>
              <a:t> = Q.pop()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–"/>
            </a:pPr>
            <a:r>
              <a:rPr lang="en-GB"/>
              <a:t>for hver nabo </a:t>
            </a:r>
            <a:r>
              <a:rPr i="1" lang="en-GB"/>
              <a:t>v</a:t>
            </a:r>
            <a:r>
              <a:rPr lang="en-GB"/>
              <a:t> av </a:t>
            </a:r>
            <a:r>
              <a:rPr i="1" lang="en-GB"/>
              <a:t>u</a:t>
            </a:r>
            <a:r>
              <a:rPr lang="en-GB"/>
              <a:t>: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</a:pPr>
            <a:r>
              <a:rPr lang="en-GB"/>
              <a:t>Relax(</a:t>
            </a:r>
            <a:r>
              <a:rPr i="1" lang="en-GB"/>
              <a:t>u</a:t>
            </a:r>
            <a:r>
              <a:rPr lang="en-GB"/>
              <a:t>,</a:t>
            </a:r>
            <a:r>
              <a:rPr i="1" lang="en-GB"/>
              <a:t>v</a:t>
            </a:r>
            <a:r>
              <a:rPr lang="en-GB"/>
              <a:t>)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1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1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1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p114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Hvorfor fungerer Dijkstra?</a:t>
            </a:r>
            <a:endParaRPr sz="3000"/>
          </a:p>
        </p:txBody>
      </p:sp>
      <p:sp>
        <p:nvSpPr>
          <p:cNvPr id="823" name="Google Shape;823;p114"/>
          <p:cNvSpPr txBox="1"/>
          <p:nvPr/>
        </p:nvSpPr>
        <p:spPr>
          <a:xfrm>
            <a:off x="457200" y="1063375"/>
            <a:ext cx="3373200" cy="14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Når vi pop’er </a:t>
            </a:r>
            <a:r>
              <a:rPr i="1" lang="en-GB"/>
              <a:t>u</a:t>
            </a:r>
            <a:r>
              <a:rPr lang="en-GB"/>
              <a:t> vil </a:t>
            </a:r>
            <a:r>
              <a:rPr i="1" lang="en-GB"/>
              <a:t>u</a:t>
            </a:r>
            <a:r>
              <a:rPr lang="en-GB"/>
              <a:t>.</a:t>
            </a:r>
            <a:r>
              <a:rPr i="1" lang="en-GB"/>
              <a:t>d</a:t>
            </a:r>
            <a:r>
              <a:rPr lang="en-GB"/>
              <a:t> være korteste vei.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Altså: Når vi velger å besøke node </a:t>
            </a:r>
            <a:r>
              <a:rPr i="1" lang="en-GB"/>
              <a:t>u</a:t>
            </a:r>
            <a:r>
              <a:rPr lang="en-GB"/>
              <a:t> har vi allerede funnet korteste vei til </a:t>
            </a:r>
            <a:r>
              <a:rPr i="1" lang="en-GB"/>
              <a:t>u</a:t>
            </a:r>
            <a:r>
              <a:rPr lang="en-GB"/>
              <a:t>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Hvorfor?</a:t>
            </a:r>
            <a:endParaRPr/>
          </a:p>
        </p:txBody>
      </p:sp>
      <p:pic>
        <p:nvPicPr>
          <p:cNvPr descr="Dijkstra_bevis.png" id="824" name="Google Shape;824;p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35200" y="490525"/>
            <a:ext cx="4248150" cy="416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2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2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2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2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2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8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p115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0" name="Google Shape;830;p115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831" name="Google Shape;831;p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7825" y="866775"/>
            <a:ext cx="5848350" cy="3409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116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7" name="Google Shape;837;p11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838" name="Google Shape;838;p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4050" y="771525"/>
            <a:ext cx="5295900" cy="3600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2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p117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4" name="Google Shape;844;p117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845" name="Google Shape;845;p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0725" y="733425"/>
            <a:ext cx="5162550" cy="367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9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p118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1" name="Google Shape;851;p118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852" name="Google Shape;852;p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0725" y="819150"/>
            <a:ext cx="5162550" cy="350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6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p119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8" name="Google Shape;858;p119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859" name="Google Shape;859;p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0225" y="609600"/>
            <a:ext cx="5543550" cy="392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20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5" name="Google Shape;865;p120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866" name="Google Shape;866;p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3550" y="714375"/>
            <a:ext cx="567690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21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2" name="Google Shape;872;p121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873" name="Google Shape;873;p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3575" y="733425"/>
            <a:ext cx="5276850" cy="367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7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p122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9" name="Google Shape;879;p122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880" name="Google Shape;880;p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2150" y="495300"/>
            <a:ext cx="5219700" cy="415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Asymptotisk notasjon - oppgave 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Basert på Hetlands FAQ: https://algdat.idi.ntnu.no/faq/2018/11/05/asymptotisk-notasjon-og-beste-verste-tilfelle.html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Vi vet fra pensum at insertion sort har kjøretid på O(n^2), altså at vi alltids kan finne et tall c å gange med n^2 slik at c*n^2 til slutt alltid vil være </a:t>
            </a:r>
            <a:r>
              <a:rPr lang="en-GB"/>
              <a:t>høyere</a:t>
            </a:r>
            <a:r>
              <a:rPr lang="en-GB"/>
              <a:t> enn T(n) for insertion sort. Hvorfor er ikke insertion sort også theta(n^2)?</a:t>
            </a:r>
            <a:endParaRPr/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4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123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Dijkstra vs Prim</a:t>
            </a:r>
            <a:endParaRPr/>
          </a:p>
        </p:txBody>
      </p:sp>
      <p:sp>
        <p:nvSpPr>
          <p:cNvPr id="886" name="Google Shape;886;p12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887" name="Google Shape;887;p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0475" y="963650"/>
            <a:ext cx="4933850" cy="3789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88" name="Google Shape;888;p1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00875" y="1617150"/>
            <a:ext cx="4291650" cy="2704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2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p124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Dijkstra vs Prim</a:t>
            </a:r>
            <a:endParaRPr/>
          </a:p>
        </p:txBody>
      </p:sp>
      <p:sp>
        <p:nvSpPr>
          <p:cNvPr id="894" name="Google Shape;894;p124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895" name="Google Shape;895;p1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4075" y="903000"/>
            <a:ext cx="4933850" cy="3789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96" name="Google Shape;896;p1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00875" y="1617150"/>
            <a:ext cx="4291650" cy="2704325"/>
          </a:xfrm>
          <a:prstGeom prst="rect">
            <a:avLst/>
          </a:prstGeom>
          <a:noFill/>
          <a:ln>
            <a:noFill/>
          </a:ln>
        </p:spPr>
      </p:pic>
      <p:sp>
        <p:nvSpPr>
          <p:cNvPr id="897" name="Google Shape;897;p124"/>
          <p:cNvSpPr/>
          <p:nvPr/>
        </p:nvSpPr>
        <p:spPr>
          <a:xfrm>
            <a:off x="1467850" y="3445175"/>
            <a:ext cx="3603000" cy="13587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8" name="Google Shape;898;p124"/>
          <p:cNvSpPr/>
          <p:nvPr/>
        </p:nvSpPr>
        <p:spPr>
          <a:xfrm>
            <a:off x="5607600" y="3379200"/>
            <a:ext cx="3138900" cy="10728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25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Dijkstra vs Prim</a:t>
            </a:r>
            <a:endParaRPr/>
          </a:p>
        </p:txBody>
      </p:sp>
      <p:sp>
        <p:nvSpPr>
          <p:cNvPr id="904" name="Google Shape;904;p125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905" name="Google Shape;905;p1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4075" y="903000"/>
            <a:ext cx="4933850" cy="3789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06" name="Google Shape;906;p1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00875" y="1617150"/>
            <a:ext cx="4291650" cy="2704325"/>
          </a:xfrm>
          <a:prstGeom prst="rect">
            <a:avLst/>
          </a:prstGeom>
          <a:noFill/>
          <a:ln>
            <a:noFill/>
          </a:ln>
        </p:spPr>
      </p:pic>
      <p:sp>
        <p:nvSpPr>
          <p:cNvPr id="907" name="Google Shape;907;p125"/>
          <p:cNvSpPr/>
          <p:nvPr/>
        </p:nvSpPr>
        <p:spPr>
          <a:xfrm>
            <a:off x="1467850" y="3445175"/>
            <a:ext cx="3603000" cy="13587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8" name="Google Shape;908;p125"/>
          <p:cNvSpPr/>
          <p:nvPr/>
        </p:nvSpPr>
        <p:spPr>
          <a:xfrm>
            <a:off x="5607600" y="3379200"/>
            <a:ext cx="3138900" cy="10728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9" name="Google Shape;909;p125"/>
          <p:cNvSpPr txBox="1"/>
          <p:nvPr/>
        </p:nvSpPr>
        <p:spPr>
          <a:xfrm>
            <a:off x="5546700" y="-501025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90500" lvl="0" marL="34290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RELAX (</a:t>
            </a:r>
            <a:r>
              <a:rPr i="1" lang="en-GB">
                <a:solidFill>
                  <a:schemeClr val="dk1"/>
                </a:solidFill>
              </a:rPr>
              <a:t>u</a:t>
            </a:r>
            <a:r>
              <a:rPr lang="en-GB">
                <a:solidFill>
                  <a:schemeClr val="dk1"/>
                </a:solidFill>
              </a:rPr>
              <a:t>, </a:t>
            </a:r>
            <a:r>
              <a:rPr i="1" lang="en-GB">
                <a:solidFill>
                  <a:schemeClr val="dk1"/>
                </a:solidFill>
              </a:rPr>
              <a:t>v</a:t>
            </a:r>
            <a:r>
              <a:rPr lang="en-GB">
                <a:solidFill>
                  <a:schemeClr val="dk1"/>
                </a:solidFill>
              </a:rPr>
              <a:t>, </a:t>
            </a:r>
            <a:r>
              <a:rPr i="1" lang="en-GB">
                <a:solidFill>
                  <a:schemeClr val="dk1"/>
                </a:solidFill>
              </a:rPr>
              <a:t>w</a:t>
            </a:r>
            <a:r>
              <a:rPr lang="en-GB">
                <a:solidFill>
                  <a:schemeClr val="dk1"/>
                </a:solidFill>
              </a:rPr>
              <a:t>)</a:t>
            </a:r>
            <a:endParaRPr>
              <a:solidFill>
                <a:schemeClr val="dk1"/>
              </a:solidFill>
            </a:endParaRPr>
          </a:p>
          <a:p>
            <a:pPr indent="-190500" lvl="0" marL="80010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</a:rPr>
              <a:t>if</a:t>
            </a:r>
            <a:r>
              <a:rPr lang="en-GB">
                <a:solidFill>
                  <a:schemeClr val="dk1"/>
                </a:solidFill>
              </a:rPr>
              <a:t> </a:t>
            </a:r>
            <a:r>
              <a:rPr i="1" lang="en-GB">
                <a:solidFill>
                  <a:schemeClr val="dk1"/>
                </a:solidFill>
              </a:rPr>
              <a:t>v</a:t>
            </a:r>
            <a:r>
              <a:rPr lang="en-GB">
                <a:solidFill>
                  <a:schemeClr val="dk1"/>
                </a:solidFill>
              </a:rPr>
              <a:t>.</a:t>
            </a:r>
            <a:r>
              <a:rPr i="1" lang="en-GB">
                <a:solidFill>
                  <a:schemeClr val="dk1"/>
                </a:solidFill>
              </a:rPr>
              <a:t>d</a:t>
            </a:r>
            <a:r>
              <a:rPr lang="en-GB">
                <a:solidFill>
                  <a:schemeClr val="dk1"/>
                </a:solidFill>
              </a:rPr>
              <a:t> &gt; </a:t>
            </a:r>
            <a:r>
              <a:rPr i="1" lang="en-GB">
                <a:solidFill>
                  <a:schemeClr val="dk1"/>
                </a:solidFill>
              </a:rPr>
              <a:t>u</a:t>
            </a:r>
            <a:r>
              <a:rPr lang="en-GB">
                <a:solidFill>
                  <a:schemeClr val="dk1"/>
                </a:solidFill>
              </a:rPr>
              <a:t>.</a:t>
            </a:r>
            <a:r>
              <a:rPr i="1" lang="en-GB">
                <a:solidFill>
                  <a:schemeClr val="dk1"/>
                </a:solidFill>
              </a:rPr>
              <a:t>d</a:t>
            </a:r>
            <a:r>
              <a:rPr lang="en-GB">
                <a:solidFill>
                  <a:schemeClr val="dk1"/>
                </a:solidFill>
              </a:rPr>
              <a:t> + </a:t>
            </a:r>
            <a:r>
              <a:rPr i="1" lang="en-GB">
                <a:solidFill>
                  <a:schemeClr val="dk1"/>
                </a:solidFill>
              </a:rPr>
              <a:t>w</a:t>
            </a:r>
            <a:r>
              <a:rPr lang="en-GB">
                <a:solidFill>
                  <a:schemeClr val="dk1"/>
                </a:solidFill>
              </a:rPr>
              <a:t>(</a:t>
            </a:r>
            <a:r>
              <a:rPr i="1" lang="en-GB">
                <a:solidFill>
                  <a:schemeClr val="dk1"/>
                </a:solidFill>
              </a:rPr>
              <a:t>u</a:t>
            </a:r>
            <a:r>
              <a:rPr lang="en-GB">
                <a:solidFill>
                  <a:schemeClr val="dk1"/>
                </a:solidFill>
              </a:rPr>
              <a:t>,</a:t>
            </a:r>
            <a:r>
              <a:rPr i="1" lang="en-GB">
                <a:solidFill>
                  <a:schemeClr val="dk1"/>
                </a:solidFill>
              </a:rPr>
              <a:t>v</a:t>
            </a:r>
            <a:r>
              <a:rPr lang="en-GB">
                <a:solidFill>
                  <a:schemeClr val="dk1"/>
                </a:solidFill>
              </a:rPr>
              <a:t>)</a:t>
            </a:r>
            <a:endParaRPr>
              <a:solidFill>
                <a:schemeClr val="dk1"/>
              </a:solidFill>
            </a:endParaRPr>
          </a:p>
          <a:p>
            <a:pPr indent="-190500" lvl="0" marL="125730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i="1" lang="en-GB">
                <a:solidFill>
                  <a:schemeClr val="dk1"/>
                </a:solidFill>
              </a:rPr>
              <a:t>v</a:t>
            </a:r>
            <a:r>
              <a:rPr lang="en-GB">
                <a:solidFill>
                  <a:schemeClr val="dk1"/>
                </a:solidFill>
              </a:rPr>
              <a:t>.</a:t>
            </a:r>
            <a:r>
              <a:rPr i="1" lang="en-GB">
                <a:solidFill>
                  <a:schemeClr val="dk1"/>
                </a:solidFill>
              </a:rPr>
              <a:t>d</a:t>
            </a:r>
            <a:r>
              <a:rPr lang="en-GB">
                <a:solidFill>
                  <a:schemeClr val="dk1"/>
                </a:solidFill>
              </a:rPr>
              <a:t> = </a:t>
            </a:r>
            <a:r>
              <a:rPr i="1" lang="en-GB">
                <a:solidFill>
                  <a:schemeClr val="dk1"/>
                </a:solidFill>
              </a:rPr>
              <a:t>u</a:t>
            </a:r>
            <a:r>
              <a:rPr lang="en-GB">
                <a:solidFill>
                  <a:schemeClr val="dk1"/>
                </a:solidFill>
              </a:rPr>
              <a:t>.</a:t>
            </a:r>
            <a:r>
              <a:rPr i="1" lang="en-GB">
                <a:solidFill>
                  <a:schemeClr val="dk1"/>
                </a:solidFill>
              </a:rPr>
              <a:t>d</a:t>
            </a:r>
            <a:r>
              <a:rPr lang="en-GB">
                <a:solidFill>
                  <a:schemeClr val="dk1"/>
                </a:solidFill>
              </a:rPr>
              <a:t> + </a:t>
            </a:r>
            <a:r>
              <a:rPr i="1" lang="en-GB">
                <a:solidFill>
                  <a:schemeClr val="dk1"/>
                </a:solidFill>
              </a:rPr>
              <a:t>w</a:t>
            </a:r>
            <a:r>
              <a:rPr lang="en-GB">
                <a:solidFill>
                  <a:schemeClr val="dk1"/>
                </a:solidFill>
              </a:rPr>
              <a:t>(</a:t>
            </a:r>
            <a:r>
              <a:rPr i="1" lang="en-GB">
                <a:solidFill>
                  <a:schemeClr val="dk1"/>
                </a:solidFill>
              </a:rPr>
              <a:t>u</a:t>
            </a:r>
            <a:r>
              <a:rPr lang="en-GB">
                <a:solidFill>
                  <a:schemeClr val="dk1"/>
                </a:solidFill>
              </a:rPr>
              <a:t>,</a:t>
            </a:r>
            <a:r>
              <a:rPr i="1" lang="en-GB">
                <a:solidFill>
                  <a:schemeClr val="dk1"/>
                </a:solidFill>
              </a:rPr>
              <a:t>v</a:t>
            </a:r>
            <a:r>
              <a:rPr lang="en-GB">
                <a:solidFill>
                  <a:schemeClr val="dk1"/>
                </a:solidFill>
              </a:rPr>
              <a:t>)</a:t>
            </a:r>
            <a:endParaRPr>
              <a:solidFill>
                <a:schemeClr val="dk1"/>
              </a:solidFill>
            </a:endParaRPr>
          </a:p>
          <a:p>
            <a:pPr indent="-190500" lvl="0" marL="125730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i="1" lang="en-GB">
                <a:solidFill>
                  <a:schemeClr val="dk1"/>
                </a:solidFill>
              </a:rPr>
              <a:t>v</a:t>
            </a:r>
            <a:r>
              <a:rPr lang="en-GB">
                <a:solidFill>
                  <a:schemeClr val="dk1"/>
                </a:solidFill>
              </a:rPr>
              <a:t>.</a:t>
            </a:r>
            <a:r>
              <a:rPr i="1" lang="en-GB">
                <a:solidFill>
                  <a:schemeClr val="dk1"/>
                </a:solidFill>
              </a:rPr>
              <a:t>π</a:t>
            </a:r>
            <a:r>
              <a:rPr lang="en-GB">
                <a:solidFill>
                  <a:schemeClr val="dk1"/>
                </a:solidFill>
              </a:rPr>
              <a:t> = </a:t>
            </a:r>
            <a:r>
              <a:rPr i="1" lang="en-GB">
                <a:solidFill>
                  <a:schemeClr val="dk1"/>
                </a:solidFill>
              </a:rPr>
              <a:t>u</a:t>
            </a:r>
            <a:endParaRPr/>
          </a:p>
        </p:txBody>
      </p:sp>
      <p:sp>
        <p:nvSpPr>
          <p:cNvPr id="910" name="Google Shape;910;p125"/>
          <p:cNvSpPr/>
          <p:nvPr/>
        </p:nvSpPr>
        <p:spPr>
          <a:xfrm>
            <a:off x="5070850" y="319625"/>
            <a:ext cx="3603000" cy="13587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4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p126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Floyd-Warshall</a:t>
            </a:r>
            <a:endParaRPr/>
          </a:p>
        </p:txBody>
      </p:sp>
      <p:sp>
        <p:nvSpPr>
          <p:cNvPr id="916" name="Google Shape;916;p12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480"/>
              </a:spcBef>
              <a:spcAft>
                <a:spcPts val="0"/>
              </a:spcAft>
              <a:buSzPts val="1800"/>
              <a:buChar char="•"/>
            </a:pPr>
            <a:r>
              <a:rPr lang="en-GB"/>
              <a:t>Alle-Til-Alle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GB"/>
              <a:t>Nabomatriser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GB"/>
              <a:t>O(n^3) for en n*n-matrise</a:t>
            </a:r>
            <a:endParaRPr/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p127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2" name="Google Shape;922;p127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923" name="Google Shape;923;p1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7891" y="0"/>
            <a:ext cx="304876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7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p128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9" name="Google Shape;929;p128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930" name="Google Shape;930;p128"/>
          <p:cNvPicPr preferRelativeResize="0"/>
          <p:nvPr/>
        </p:nvPicPr>
        <p:blipFill rotWithShape="1">
          <a:blip r:embed="rId3">
            <a:alphaModFix/>
          </a:blip>
          <a:srcRect b="36073" l="0" r="0" t="0"/>
          <a:stretch/>
        </p:blipFill>
        <p:spPr>
          <a:xfrm>
            <a:off x="2467900" y="0"/>
            <a:ext cx="3048751" cy="3288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31" name="Google Shape;931;p1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91700" y="3211825"/>
            <a:ext cx="3562350" cy="175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5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p129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7" name="Google Shape;937;p129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938" name="Google Shape;938;p129"/>
          <p:cNvPicPr preferRelativeResize="0"/>
          <p:nvPr/>
        </p:nvPicPr>
        <p:blipFill rotWithShape="1">
          <a:blip r:embed="rId3">
            <a:alphaModFix/>
          </a:blip>
          <a:srcRect b="36073" l="0" r="0" t="0"/>
          <a:stretch/>
        </p:blipFill>
        <p:spPr>
          <a:xfrm>
            <a:off x="2467900" y="0"/>
            <a:ext cx="3048751" cy="3288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39" name="Google Shape;939;p1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67900" y="3288025"/>
            <a:ext cx="3524250" cy="1638300"/>
          </a:xfrm>
          <a:prstGeom prst="rect">
            <a:avLst/>
          </a:prstGeom>
          <a:noFill/>
          <a:ln>
            <a:noFill/>
          </a:ln>
        </p:spPr>
      </p:pic>
      <p:sp>
        <p:nvSpPr>
          <p:cNvPr id="940" name="Google Shape;940;p129"/>
          <p:cNvSpPr/>
          <p:nvPr/>
        </p:nvSpPr>
        <p:spPr>
          <a:xfrm>
            <a:off x="3885425" y="3954100"/>
            <a:ext cx="320700" cy="3576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1" name="Google Shape;941;p129"/>
          <p:cNvSpPr/>
          <p:nvPr/>
        </p:nvSpPr>
        <p:spPr>
          <a:xfrm>
            <a:off x="4843400" y="3954100"/>
            <a:ext cx="320700" cy="3576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2" name="Google Shape;942;p129"/>
          <p:cNvSpPr/>
          <p:nvPr/>
        </p:nvSpPr>
        <p:spPr>
          <a:xfrm>
            <a:off x="4843400" y="4487500"/>
            <a:ext cx="320700" cy="3576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6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p130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8" name="Google Shape;948;p130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949" name="Google Shape;949;p130"/>
          <p:cNvPicPr preferRelativeResize="0"/>
          <p:nvPr/>
        </p:nvPicPr>
        <p:blipFill rotWithShape="1">
          <a:blip r:embed="rId3">
            <a:alphaModFix/>
          </a:blip>
          <a:srcRect b="36073" l="0" r="0" t="0"/>
          <a:stretch/>
        </p:blipFill>
        <p:spPr>
          <a:xfrm>
            <a:off x="2467900" y="0"/>
            <a:ext cx="3048751" cy="3288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50" name="Google Shape;950;p1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67900" y="3288025"/>
            <a:ext cx="3486150" cy="1638300"/>
          </a:xfrm>
          <a:prstGeom prst="rect">
            <a:avLst/>
          </a:prstGeom>
          <a:noFill/>
          <a:ln>
            <a:noFill/>
          </a:ln>
        </p:spPr>
      </p:pic>
      <p:sp>
        <p:nvSpPr>
          <p:cNvPr id="951" name="Google Shape;951;p130"/>
          <p:cNvSpPr/>
          <p:nvPr/>
        </p:nvSpPr>
        <p:spPr>
          <a:xfrm>
            <a:off x="4305625" y="3445375"/>
            <a:ext cx="320700" cy="3576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2" name="Google Shape;952;p130"/>
          <p:cNvSpPr/>
          <p:nvPr/>
        </p:nvSpPr>
        <p:spPr>
          <a:xfrm>
            <a:off x="4305625" y="4435975"/>
            <a:ext cx="320700" cy="3576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6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p131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8" name="Google Shape;958;p131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959" name="Google Shape;959;p131"/>
          <p:cNvPicPr preferRelativeResize="0"/>
          <p:nvPr/>
        </p:nvPicPr>
        <p:blipFill rotWithShape="1">
          <a:blip r:embed="rId3">
            <a:alphaModFix/>
          </a:blip>
          <a:srcRect b="36073" l="0" r="0" t="0"/>
          <a:stretch/>
        </p:blipFill>
        <p:spPr>
          <a:xfrm>
            <a:off x="2467900" y="0"/>
            <a:ext cx="3048751" cy="3288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60" name="Google Shape;960;p1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49225" y="3288025"/>
            <a:ext cx="3086100" cy="1676400"/>
          </a:xfrm>
          <a:prstGeom prst="rect">
            <a:avLst/>
          </a:prstGeom>
          <a:noFill/>
          <a:ln>
            <a:noFill/>
          </a:ln>
        </p:spPr>
      </p:pic>
      <p:sp>
        <p:nvSpPr>
          <p:cNvPr id="961" name="Google Shape;961;p131"/>
          <p:cNvSpPr/>
          <p:nvPr/>
        </p:nvSpPr>
        <p:spPr>
          <a:xfrm>
            <a:off x="4153225" y="3445375"/>
            <a:ext cx="320700" cy="3576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2" name="Google Shape;962;p131"/>
          <p:cNvSpPr/>
          <p:nvPr/>
        </p:nvSpPr>
        <p:spPr>
          <a:xfrm>
            <a:off x="4878225" y="3445375"/>
            <a:ext cx="320700" cy="2286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3" name="Google Shape;963;p131"/>
          <p:cNvSpPr/>
          <p:nvPr/>
        </p:nvSpPr>
        <p:spPr>
          <a:xfrm>
            <a:off x="3315025" y="3673975"/>
            <a:ext cx="320700" cy="3576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4" name="Google Shape;964;p131"/>
          <p:cNvSpPr/>
          <p:nvPr/>
        </p:nvSpPr>
        <p:spPr>
          <a:xfrm>
            <a:off x="4534225" y="3673975"/>
            <a:ext cx="320700" cy="3576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5" name="Google Shape;965;p131"/>
          <p:cNvSpPr/>
          <p:nvPr/>
        </p:nvSpPr>
        <p:spPr>
          <a:xfrm>
            <a:off x="4878225" y="3673975"/>
            <a:ext cx="281400" cy="3576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6" name="Google Shape;966;p131"/>
          <p:cNvSpPr/>
          <p:nvPr/>
        </p:nvSpPr>
        <p:spPr>
          <a:xfrm>
            <a:off x="4915225" y="3978775"/>
            <a:ext cx="207600" cy="3576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7" name="Google Shape;967;p131"/>
          <p:cNvSpPr/>
          <p:nvPr/>
        </p:nvSpPr>
        <p:spPr>
          <a:xfrm>
            <a:off x="3772225" y="4207375"/>
            <a:ext cx="320700" cy="3576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8" name="Google Shape;968;p131"/>
          <p:cNvSpPr/>
          <p:nvPr/>
        </p:nvSpPr>
        <p:spPr>
          <a:xfrm>
            <a:off x="3315025" y="4207375"/>
            <a:ext cx="320700" cy="3576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32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4" name="Google Shape;974;p132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975" name="Google Shape;975;p132"/>
          <p:cNvPicPr preferRelativeResize="0"/>
          <p:nvPr/>
        </p:nvPicPr>
        <p:blipFill rotWithShape="1">
          <a:blip r:embed="rId3">
            <a:alphaModFix/>
          </a:blip>
          <a:srcRect b="36073" l="0" r="0" t="0"/>
          <a:stretch/>
        </p:blipFill>
        <p:spPr>
          <a:xfrm>
            <a:off x="2467900" y="0"/>
            <a:ext cx="3048751" cy="3288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76" name="Google Shape;976;p1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67900" y="3288025"/>
            <a:ext cx="3257550" cy="1676400"/>
          </a:xfrm>
          <a:prstGeom prst="rect">
            <a:avLst/>
          </a:prstGeom>
          <a:noFill/>
          <a:ln>
            <a:noFill/>
          </a:ln>
        </p:spPr>
      </p:pic>
      <p:sp>
        <p:nvSpPr>
          <p:cNvPr id="977" name="Google Shape;977;p132"/>
          <p:cNvSpPr/>
          <p:nvPr/>
        </p:nvSpPr>
        <p:spPr>
          <a:xfrm>
            <a:off x="3315025" y="4131175"/>
            <a:ext cx="320700" cy="3576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8" name="Google Shape;978;p132"/>
          <p:cNvSpPr/>
          <p:nvPr/>
        </p:nvSpPr>
        <p:spPr>
          <a:xfrm>
            <a:off x="3696025" y="4131175"/>
            <a:ext cx="320700" cy="3576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Asymptotisk notasjon - oppgave 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Basert på Hetlands FAQ: https://algdat.idi.ntnu.no/faq/2018/11/05/asymptotisk-notasjon-og-beste-verste-tilfelle.html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Vi vet fra pensum at insertion sort har kjøretid på O(n^2), altså at vi alltids kan finne et tall c å gange med n^2 slik at c*n^2 til slutt alltid vil være høyere enn T(n) for insertion sort. Hvorfor er ikke insertion sort også theta(O(n^2))?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-GB"/>
              <a:t>Svar:</a:t>
            </a:r>
            <a:r>
              <a:rPr lang="en-GB"/>
              <a:t> fordi insertion sort sin kjøretid avhenger både av inputlengde, men også egenskaper til input (hvor sortert den allerede er). Best case er Ω(n), når input allerede er sortert. </a:t>
            </a:r>
            <a:r>
              <a:rPr lang="en-GB">
                <a:solidFill>
                  <a:schemeClr val="dk1"/>
                </a:solidFill>
              </a:rPr>
              <a:t>Θ(n^2) gir oss mengden av alle funksjoner som er begrensa av n^2 over og under, og da faller de tilfellene der T(n) er lineære utenfor</a:t>
            </a:r>
            <a:endParaRPr/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2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Google Shape;983;p133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Johnsons Algorithm</a:t>
            </a:r>
            <a:endParaRPr/>
          </a:p>
        </p:txBody>
      </p:sp>
      <p:sp>
        <p:nvSpPr>
          <p:cNvPr id="984" name="Google Shape;984;p13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480"/>
              </a:spcBef>
              <a:spcAft>
                <a:spcPts val="0"/>
              </a:spcAft>
              <a:buSzPts val="1800"/>
              <a:buChar char="•"/>
            </a:pPr>
            <a:r>
              <a:rPr lang="en-GB"/>
              <a:t>Kjører en kombinasjon av Bellman Ford og Dijkstra.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GB"/>
              <a:t>Ingen negative kanter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–"/>
            </a:pPr>
            <a:r>
              <a:rPr lang="en-GB"/>
              <a:t>Dijkstra med Fibonacci heap.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GB"/>
              <a:t>Negative kanter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–"/>
            </a:pPr>
            <a:r>
              <a:rPr lang="en-GB"/>
              <a:t>Gi nye vekter til alle kantene - kjør Bellman-Ford og Dijkstra.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Kjøretid: O(V</a:t>
            </a:r>
            <a:r>
              <a:rPr baseline="30000" lang="en-GB"/>
              <a:t>2</a:t>
            </a:r>
            <a:r>
              <a:rPr lang="en-GB"/>
              <a:t>lgV+VE)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Bra for “sparse graphs”</a:t>
            </a:r>
            <a:endParaRPr/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8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Google Shape;989;p134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SAMMENLIKNING</a:t>
            </a:r>
            <a:endParaRPr/>
          </a:p>
        </p:txBody>
      </p:sp>
      <p:sp>
        <p:nvSpPr>
          <p:cNvPr id="990" name="Google Shape;990;p134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991" name="Google Shape;991;p134"/>
          <p:cNvGraphicFramePr/>
          <p:nvPr/>
        </p:nvGraphicFramePr>
        <p:xfrm>
          <a:off x="952500" y="1390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{047223F3-B920-491B-9F67-E138E001DBAF}</a:tableStyleId>
              </a:tblPr>
              <a:tblGrid>
                <a:gridCol w="2413000"/>
                <a:gridCol w="2413000"/>
                <a:gridCol w="24130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/>
                        <a:t>Algoritme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/>
                        <a:t>Kjøretid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/>
                        <a:t>OBS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Dag Shortest Path</a:t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O(V+E)</a:t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Kun på DAG</a:t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BFS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O(V+E)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Kun hvis alle kanter har samme vekt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Dijkstra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O((V+E)lgV)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Ikke negative kanter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Bellman Ford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O(VE)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Floyd-Warshall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O(V</a:t>
                      </a:r>
                      <a:r>
                        <a:rPr baseline="30000" lang="en-GB"/>
                        <a:t>3</a:t>
                      </a:r>
                      <a:r>
                        <a:rPr lang="en-GB"/>
                        <a:t>)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Johnsons Algorithm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480"/>
                        </a:spcBef>
                        <a:spcAft>
                          <a:spcPts val="16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/>
                        <a:t>O(V</a:t>
                      </a:r>
                      <a:r>
                        <a:rPr baseline="30000" lang="en-GB"/>
                        <a:t>2</a:t>
                      </a:r>
                      <a:r>
                        <a:rPr lang="en-GB"/>
                        <a:t>lgV+VE) 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Bra for sparse graphs (E&lt;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Asymptotisk notasjon - obs 1</a:t>
            </a:r>
            <a:endParaRPr/>
          </a:p>
        </p:txBody>
      </p:sp>
      <p:sp>
        <p:nvSpPr>
          <p:cNvPr id="135" name="Google Shape;135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/>
              <a:t>Husk at de forskjellige typene asymptotisk notasjon ikke sier noe i seg selv om det er snakk om best-case, worst-case eller average case</a:t>
            </a:r>
            <a:endParaRPr sz="2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2000"/>
              <a:t>Igjen, les Hetlands oppklaring: https://algdat.idi.ntnu.no/faq/2018/11/05/asymptotisk-notasjon-og-beste-verste-tilfelle.html</a:t>
            </a:r>
            <a:endParaRPr sz="20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Asymptotisk notasjon - obs 2</a:t>
            </a:r>
            <a:endParaRPr/>
          </a:p>
        </p:txBody>
      </p:sp>
      <p:sp>
        <p:nvSpPr>
          <p:cNvPr id="141" name="Google Shape;141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/>
              <a:t>Når vi sier at f(n) = O(g(n)) og ikke f(n) ∈ O(g(n)) er dette </a:t>
            </a:r>
            <a:r>
              <a:rPr b="1" lang="en-GB" sz="2000"/>
              <a:t>misbruk av notasjon</a:t>
            </a:r>
            <a:r>
              <a:rPr lang="en-GB" sz="2000"/>
              <a:t>. Stort sett kan man bruke dette likhetstegnet som vanlig, men det er en del spesialregler. En av de viktigste er: </a:t>
            </a:r>
            <a:r>
              <a:rPr b="1" lang="en-GB" sz="2000"/>
              <a:t>I ligninger med asymptotisk notasjon kan ikke høyre side være mer presis enn venstre</a:t>
            </a:r>
            <a:endParaRPr sz="20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2000"/>
              <a:t>Hetlands oppklaring: </a:t>
            </a:r>
            <a:r>
              <a:rPr lang="en-GB" sz="2000"/>
              <a:t>https://algdat.idi.ntnu.no/faq/2020/05/27/likhet-og-asymptotisk-notasjon.html</a:t>
            </a:r>
            <a:endParaRPr sz="20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Å analysere algoritmer</a:t>
            </a:r>
            <a:endParaRPr/>
          </a:p>
        </p:txBody>
      </p:sp>
      <p:sp>
        <p:nvSpPr>
          <p:cNvPr id="147" name="Google Shape;147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000">
                <a:solidFill>
                  <a:schemeClr val="dk1"/>
                </a:solidFill>
              </a:rPr>
              <a:t>Når vi analyserer algoritmer er vi gjerne på jakt etter 2 ting. </a:t>
            </a:r>
            <a:r>
              <a:rPr b="1" lang="en-GB" sz="2000">
                <a:solidFill>
                  <a:schemeClr val="dk1"/>
                </a:solidFill>
              </a:rPr>
              <a:t>Korrekthet</a:t>
            </a:r>
            <a:r>
              <a:rPr lang="en-GB" sz="2000">
                <a:solidFill>
                  <a:schemeClr val="dk1"/>
                </a:solidFill>
              </a:rPr>
              <a:t> og </a:t>
            </a:r>
            <a:r>
              <a:rPr b="1" lang="en-GB" sz="2000">
                <a:solidFill>
                  <a:schemeClr val="dk1"/>
                </a:solidFill>
              </a:rPr>
              <a:t>Ressursbruk</a:t>
            </a:r>
            <a:endParaRPr b="1"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000">
                <a:solidFill>
                  <a:schemeClr val="dk1"/>
                </a:solidFill>
              </a:rPr>
              <a:t> 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000">
                <a:solidFill>
                  <a:schemeClr val="dk1"/>
                </a:solidFill>
              </a:rPr>
              <a:t>Korrekthet viser vi gjerne gjennom induksjon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000">
                <a:solidFill>
                  <a:schemeClr val="dk1"/>
                </a:solidFill>
              </a:rPr>
              <a:t> 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000">
                <a:solidFill>
                  <a:schemeClr val="dk1"/>
                </a:solidFill>
              </a:rPr>
              <a:t>Ressursbruk ønsker vi gjerne å kunne beskrive ved hjelp av asymptotisk notasjon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/>
              <a:t>Å </a:t>
            </a:r>
            <a:r>
              <a:rPr lang="en-GB" sz="2600"/>
              <a:t>analysere algoritmer - Løkkeinvarianter og induksjon </a:t>
            </a:r>
            <a:endParaRPr sz="2600"/>
          </a:p>
        </p:txBody>
      </p:sp>
      <p:sp>
        <p:nvSpPr>
          <p:cNvPr id="153" name="Google Shape;153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En </a:t>
            </a:r>
            <a:r>
              <a:rPr b="1" lang="en-GB">
                <a:solidFill>
                  <a:schemeClr val="dk1"/>
                </a:solidFill>
              </a:rPr>
              <a:t>løkkeinvariant</a:t>
            </a:r>
            <a:r>
              <a:rPr lang="en-GB">
                <a:solidFill>
                  <a:schemeClr val="dk1"/>
                </a:solidFill>
              </a:rPr>
              <a:t> er noe som bestandig er sant om en løkke i en algoritme. For å sjekke om en påstand er en løkkeinvariant så må vi sjekke at den gjelder </a:t>
            </a:r>
            <a:r>
              <a:rPr b="1" lang="en-GB">
                <a:solidFill>
                  <a:schemeClr val="dk1"/>
                </a:solidFill>
              </a:rPr>
              <a:t>før</a:t>
            </a:r>
            <a:r>
              <a:rPr lang="en-GB">
                <a:solidFill>
                  <a:schemeClr val="dk1"/>
                </a:solidFill>
              </a:rPr>
              <a:t> løkka starter, </a:t>
            </a:r>
            <a:r>
              <a:rPr b="1" lang="en-GB">
                <a:solidFill>
                  <a:schemeClr val="dk1"/>
                </a:solidFill>
              </a:rPr>
              <a:t>etter hver iterasjon</a:t>
            </a:r>
            <a:r>
              <a:rPr lang="en-GB">
                <a:solidFill>
                  <a:schemeClr val="dk1"/>
                </a:solidFill>
              </a:rPr>
              <a:t> og </a:t>
            </a:r>
            <a:r>
              <a:rPr b="1" lang="en-GB">
                <a:solidFill>
                  <a:schemeClr val="dk1"/>
                </a:solidFill>
              </a:rPr>
              <a:t>når løkka er ferdig</a:t>
            </a:r>
            <a:r>
              <a:rPr lang="en-GB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Dette er analogt til induksjon der man først sjekker at påstanden holder for grunntilfellet, og deretter for alle steg som følger.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Tilsvarende induktive teknikker lar oss vise at rekursive dekomponeringer er korrekte.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Å analysere algoritmer - input og kjøretid</a:t>
            </a:r>
            <a:endParaRPr/>
          </a:p>
        </p:txBody>
      </p:sp>
      <p:sp>
        <p:nvSpPr>
          <p:cNvPr id="159" name="Google Shape;159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Vi ønsker ofte å kunne si noe om kjøretiden til en algoritme gitt en viss input.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Oftest er det </a:t>
            </a:r>
            <a:r>
              <a:rPr b="1" lang="en-GB">
                <a:solidFill>
                  <a:schemeClr val="dk1"/>
                </a:solidFill>
              </a:rPr>
              <a:t>kjøretid som funksjon av inputstørrelsen</a:t>
            </a:r>
            <a:r>
              <a:rPr lang="en-GB">
                <a:solidFill>
                  <a:schemeClr val="dk1"/>
                </a:solidFill>
              </a:rPr>
              <a:t> vi er interesserte i. Det kan være enten </a:t>
            </a:r>
            <a:r>
              <a:rPr b="1" lang="en-GB">
                <a:solidFill>
                  <a:schemeClr val="dk1"/>
                </a:solidFill>
              </a:rPr>
              <a:t>antall elementer </a:t>
            </a:r>
            <a:r>
              <a:rPr lang="en-GB">
                <a:solidFill>
                  <a:schemeClr val="dk1"/>
                </a:solidFill>
              </a:rPr>
              <a:t>i input eller </a:t>
            </a:r>
            <a:r>
              <a:rPr b="1" lang="en-GB">
                <a:solidFill>
                  <a:schemeClr val="dk1"/>
                </a:solidFill>
              </a:rPr>
              <a:t>antall bits</a:t>
            </a:r>
            <a:r>
              <a:rPr lang="en-GB">
                <a:solidFill>
                  <a:schemeClr val="dk1"/>
                </a:solidFill>
              </a:rPr>
              <a:t> inputen trenger for å representeres.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Av og til er det ikke bare input-størrelsen men også egenskapene til input som styrer hvor lang tid algoritmen trenger. I dette tilfellet så er det ofte nyttig å snakke om </a:t>
            </a:r>
            <a:r>
              <a:rPr b="1" lang="en-GB">
                <a:solidFill>
                  <a:schemeClr val="dk1"/>
                </a:solidFill>
              </a:rPr>
              <a:t>kjøretid i beste og i verste fall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Å analysere algoritmer - input og kjøretid: eksempel</a:t>
            </a:r>
            <a:endParaRPr/>
          </a:p>
        </p:txBody>
      </p:sp>
      <p:sp>
        <p:nvSpPr>
          <p:cNvPr id="165" name="Google Shape;165;p31"/>
          <p:cNvSpPr txBox="1"/>
          <p:nvPr>
            <p:ph idx="1" type="body"/>
          </p:nvPr>
        </p:nvSpPr>
        <p:spPr>
          <a:xfrm>
            <a:off x="311700" y="1152475"/>
            <a:ext cx="4882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Insertion sort består av to løkker. Den ytterste går (n-1) ganger, den innerste går maksimalt (n-2) ganger.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Kjøretiden til alle mulige kjøringer av insertion sort vil derfor være i O(n^2)</a:t>
            </a:r>
            <a:endParaRPr/>
          </a:p>
        </p:txBody>
      </p:sp>
      <p:pic>
        <p:nvPicPr>
          <p:cNvPr id="166" name="Google Shape;16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94200" y="1510700"/>
            <a:ext cx="3965650" cy="229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Å analysere algoritmer - rekursiv kjøretid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32"/>
          <p:cNvSpPr txBox="1"/>
          <p:nvPr>
            <p:ph idx="1" type="body"/>
          </p:nvPr>
        </p:nvSpPr>
        <p:spPr>
          <a:xfrm>
            <a:off x="311700" y="1152475"/>
            <a:ext cx="5837400" cy="383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I enkelte tilfeller, så er det praktisk å uttrykke kjøretiden som </a:t>
            </a:r>
            <a:r>
              <a:rPr b="1" lang="en-GB">
                <a:solidFill>
                  <a:schemeClr val="dk1"/>
                </a:solidFill>
              </a:rPr>
              <a:t>et rekursivt uttrykk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chemeClr val="dk1"/>
                </a:solidFill>
              </a:rPr>
              <a:t> 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For å kunne for å kunne bruke disse i praksis ønsker vi å oversette den til et uttrykk kun avhengig av 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Dette kan gjøres ved hjelp av i</a:t>
            </a:r>
            <a:r>
              <a:rPr b="1" lang="en-GB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terasjonsmetoden, rekurrenstrær, </a:t>
            </a:r>
            <a:r>
              <a:rPr lang="en-GB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eller, </a:t>
            </a:r>
            <a:r>
              <a:rPr b="1" lang="en-GB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substitusjonsmetoden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73" name="Google Shape;17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87585" y="2571750"/>
            <a:ext cx="3061765" cy="5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Dagens program</a:t>
            </a:r>
            <a:endParaRPr/>
          </a:p>
        </p:txBody>
      </p:sp>
      <p:sp>
        <p:nvSpPr>
          <p:cNvPr id="65" name="Google Shape;65;p15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Øystein (Del 1)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Algoritmer, analyse og Asymptotisk notasjon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Grafer og Graftraversering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Grådighet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Minimale spenntrær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Korteste vei</a:t>
            </a:r>
            <a:endParaRPr/>
          </a:p>
        </p:txBody>
      </p:sp>
      <p:sp>
        <p:nvSpPr>
          <p:cNvPr id="66" name="Google Shape;66;p15"/>
          <p:cNvSpPr txBox="1"/>
          <p:nvPr>
            <p:ph idx="1" type="body"/>
          </p:nvPr>
        </p:nvSpPr>
        <p:spPr>
          <a:xfrm>
            <a:off x="4732275" y="1261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Theodor (Del 2)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Sortering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Datastrukturer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Dynamisk programmering (DP)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Maks flyt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NP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Å analysere algoritmer - iterasjonsmetoden</a:t>
            </a:r>
            <a:endParaRPr/>
          </a:p>
        </p:txBody>
      </p:sp>
      <p:sp>
        <p:nvSpPr>
          <p:cNvPr id="179" name="Google Shape;179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chemeClr val="dk1"/>
                </a:solidFill>
              </a:rPr>
              <a:t>Ta et rekursivt uttrykk, for eksempel</a:t>
            </a:r>
            <a:r>
              <a:rPr b="1" lang="en-GB" sz="1600">
                <a:solidFill>
                  <a:schemeClr val="dk1"/>
                </a:solidFill>
              </a:rPr>
              <a:t> T(n) = T(n/2) + 1, T(1) = 1</a:t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chemeClr val="dk1"/>
                </a:solidFill>
              </a:rPr>
              <a:t> 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chemeClr val="dk1"/>
                </a:solidFill>
              </a:rPr>
              <a:t>Utvid opp til i iterasjoner: T(n) = T(n/2) + 1 = T(n/4) + 2 = T(n/2^i) + i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chemeClr val="dk1"/>
                </a:solidFill>
              </a:rPr>
              <a:t> 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chemeClr val="dk1"/>
                </a:solidFill>
              </a:rPr>
              <a:t>Vi ønsker nå å få argumentet til T lik 1, for å få grunntilfellet. n/2^i = 1 =&gt; 2^i = n =&gt; i = lg(n)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chemeClr val="dk1"/>
                </a:solidFill>
              </a:rPr>
              <a:t> 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chemeClr val="dk1"/>
                </a:solidFill>
              </a:rPr>
              <a:t>Dette gir T(n) = T(1) + lg(n) = 1 + lg(n)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Å analysere algoritmer - et substitusjonsbevis</a:t>
            </a:r>
            <a:endParaRPr/>
          </a:p>
        </p:txBody>
      </p:sp>
      <p:sp>
        <p:nvSpPr>
          <p:cNvPr id="185" name="Google Shape;185;p34"/>
          <p:cNvSpPr txBox="1"/>
          <p:nvPr/>
        </p:nvSpPr>
        <p:spPr>
          <a:xfrm>
            <a:off x="311700" y="1160625"/>
            <a:ext cx="3790800" cy="34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/>
              <a:t>Steg 1: gjett en løsning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/>
              <a:t>Steg 2 anta at det holder for alle m &lt; n: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/>
              <a:t>Steg 3: sett inn og substituer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/>
              <a:t>Steg 4: vis at det holder for ett grunntilfelle (vilkårlig valgt n)</a:t>
            </a:r>
            <a:endParaRPr sz="2000"/>
          </a:p>
        </p:txBody>
      </p:sp>
      <p:pic>
        <p:nvPicPr>
          <p:cNvPr id="186" name="Google Shape;18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3250" y="1272525"/>
            <a:ext cx="4264125" cy="2598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Å analysere algoritmer - rekurenstrær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Tegn ut hvert rekursive kall som noder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Kan brukes som gjett til substitusjonsmetoden, eller som løsning i seg selv om man er nøye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Vi ser på treet til </a:t>
            </a:r>
            <a:r>
              <a:rPr i="1" lang="en-GB" sz="24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T(n) = 3T(n/4) + cn^2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6"/>
          <p:cNvSpPr txBox="1"/>
          <p:nvPr/>
        </p:nvSpPr>
        <p:spPr>
          <a:xfrm>
            <a:off x="1424150" y="184375"/>
            <a:ext cx="3662100" cy="42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T(n) = 3T(n/4) + cn</a:t>
            </a:r>
            <a:r>
              <a:rPr baseline="30000" lang="en-GB">
                <a:latin typeface="Roboto"/>
                <a:ea typeface="Roboto"/>
                <a:cs typeface="Roboto"/>
                <a:sym typeface="Roboto"/>
              </a:rPr>
              <a:t>2</a:t>
            </a:r>
            <a:endParaRPr baseline="300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98" name="Google Shape;198;p36"/>
          <p:cNvGrpSpPr/>
          <p:nvPr/>
        </p:nvGrpSpPr>
        <p:grpSpPr>
          <a:xfrm>
            <a:off x="536651" y="149975"/>
            <a:ext cx="8070699" cy="4843551"/>
            <a:chOff x="536651" y="149975"/>
            <a:chExt cx="8070699" cy="4843551"/>
          </a:xfrm>
        </p:grpSpPr>
        <p:grpSp>
          <p:nvGrpSpPr>
            <p:cNvPr id="199" name="Google Shape;199;p36"/>
            <p:cNvGrpSpPr/>
            <p:nvPr/>
          </p:nvGrpSpPr>
          <p:grpSpPr>
            <a:xfrm>
              <a:off x="536651" y="149975"/>
              <a:ext cx="8070699" cy="4843551"/>
              <a:chOff x="536651" y="149975"/>
              <a:chExt cx="8070699" cy="4843551"/>
            </a:xfrm>
          </p:grpSpPr>
          <p:pic>
            <p:nvPicPr>
              <p:cNvPr id="200" name="Google Shape;200;p36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536651" y="149975"/>
                <a:ext cx="8070699" cy="484355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01" name="Google Shape;201;p36"/>
              <p:cNvSpPr/>
              <p:nvPr/>
            </p:nvSpPr>
            <p:spPr>
              <a:xfrm>
                <a:off x="3801875" y="4617625"/>
                <a:ext cx="738000" cy="3735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id="202" name="Google Shape;202;p3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101413" y="4723074"/>
              <a:ext cx="154500" cy="2024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03" name="Google Shape;203;p36"/>
          <p:cNvSpPr txBox="1"/>
          <p:nvPr/>
        </p:nvSpPr>
        <p:spPr>
          <a:xfrm>
            <a:off x="0" y="4531800"/>
            <a:ext cx="3093600" cy="6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480"/>
              </a:spcBef>
              <a:spcAft>
                <a:spcPts val="1600"/>
              </a:spcAft>
              <a:buNone/>
            </a:pPr>
            <a:r>
              <a:rPr i="1" lang="en-GB" sz="24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T(n) = 3T(n/4) + cn^2</a:t>
            </a:r>
            <a:endParaRPr i="1" sz="24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Å analysere algoritmer - mastermetoden</a:t>
            </a:r>
            <a:endParaRPr/>
          </a:p>
        </p:txBody>
      </p:sp>
      <p:sp>
        <p:nvSpPr>
          <p:cNvPr id="209" name="Google Shape;209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Fungerer om vi har et uttrykk på formen T(n) = a*T(n/b) + f(n), der a ≥ 1 og b &gt; 1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Dekker mange tilfeller av rekursiv dekomponering.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Krever at betingelsene følges nøyaktig, kan være fort gjort å tro at en funksjon passer inn i masterteoremet uten at den faktisk gjør det.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Å analysere algoritmer - masterteoremet</a:t>
            </a:r>
            <a:endParaRPr/>
          </a:p>
        </p:txBody>
      </p:sp>
      <p:pic>
        <p:nvPicPr>
          <p:cNvPr id="215" name="Google Shape;21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4950" y="1298125"/>
            <a:ext cx="7954100" cy="374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Å analysere algoritmer - masterteoremet: eksempel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1" name="Google Shape;22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3829" y="1427279"/>
            <a:ext cx="4828975" cy="286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Å analysere algoritmer - masterteoremet: fallgruver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4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1200"/>
              </a:spcBef>
              <a:spcAft>
                <a:spcPts val="0"/>
              </a:spcAft>
              <a:buSzPts val="2400"/>
              <a:buChar char="●"/>
            </a:pPr>
            <a:r>
              <a:rPr lang="en-GB" sz="2400"/>
              <a:t>f(n) er ikke asymptotisk større</a:t>
            </a:r>
            <a:endParaRPr sz="24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381000" lvl="0" marL="457200" rtl="0" algn="l">
              <a:spcBef>
                <a:spcPts val="1200"/>
              </a:spcBef>
              <a:spcAft>
                <a:spcPts val="0"/>
              </a:spcAft>
              <a:buSzPts val="2400"/>
              <a:buChar char="●"/>
            </a:pPr>
            <a:r>
              <a:rPr lang="en-GB" sz="2400"/>
              <a:t>f(n) er ikke asymptotisk mindre</a:t>
            </a:r>
            <a:endParaRPr sz="24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381000" lvl="0" marL="457200" rtl="0" algn="l">
              <a:spcBef>
                <a:spcPts val="1200"/>
              </a:spcBef>
              <a:spcAft>
                <a:spcPts val="0"/>
              </a:spcAft>
              <a:buSzPts val="2400"/>
              <a:buChar char="●"/>
            </a:pPr>
            <a:r>
              <a:rPr lang="en-GB" sz="2400"/>
              <a:t>regulartietsbetingelsen holder ikke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4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Graftraversering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2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Hva er en graf</a:t>
            </a:r>
            <a:r>
              <a:rPr lang="en-GB" sz="3000"/>
              <a:t>?</a:t>
            </a:r>
            <a:endParaRPr sz="3000"/>
          </a:p>
        </p:txBody>
      </p:sp>
      <p:sp>
        <p:nvSpPr>
          <p:cNvPr id="238" name="Google Shape;238;p42"/>
          <p:cNvSpPr txBox="1"/>
          <p:nvPr/>
        </p:nvSpPr>
        <p:spPr>
          <a:xfrm>
            <a:off x="457200" y="1200150"/>
            <a:ext cx="4921500" cy="31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480"/>
              </a:spcBef>
              <a:spcAft>
                <a:spcPts val="0"/>
              </a:spcAft>
              <a:buSzPts val="2400"/>
              <a:buChar char="●"/>
            </a:pPr>
            <a:r>
              <a:rPr lang="en-GB" sz="2400"/>
              <a:t>Samling av noder og kanter</a:t>
            </a:r>
            <a:endParaRPr sz="2400"/>
          </a:p>
          <a:p>
            <a:pPr indent="0" lvl="0" marL="45720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381000" lvl="0" marL="457200" rtl="0" algn="l">
              <a:spcBef>
                <a:spcPts val="480"/>
              </a:spcBef>
              <a:spcAft>
                <a:spcPts val="0"/>
              </a:spcAft>
              <a:buSzPts val="2400"/>
              <a:buChar char="●"/>
            </a:pPr>
            <a:r>
              <a:rPr lang="en-GB" sz="2400"/>
              <a:t>Retta eller uretta kanter</a:t>
            </a:r>
            <a:endParaRPr sz="2400"/>
          </a:p>
          <a:p>
            <a:pPr indent="0" lvl="0" marL="45720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381000" lvl="0" marL="457200" rtl="0" algn="l">
              <a:spcBef>
                <a:spcPts val="480"/>
              </a:spcBef>
              <a:spcAft>
                <a:spcPts val="0"/>
              </a:spcAft>
              <a:buSzPts val="2400"/>
              <a:buChar char="●"/>
            </a:pPr>
            <a:r>
              <a:rPr lang="en-GB" sz="2400"/>
              <a:t>Kan representeres ved nabomatriser eller nabolister</a:t>
            </a:r>
            <a:endParaRPr sz="2400"/>
          </a:p>
        </p:txBody>
      </p:sp>
      <p:pic>
        <p:nvPicPr>
          <p:cNvPr id="239" name="Google Shape;23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16875" y="848804"/>
            <a:ext cx="3460500" cy="35253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Formål og tilnærming</a:t>
            </a:r>
            <a:endParaRPr/>
          </a:p>
        </p:txBody>
      </p:sp>
      <p:sp>
        <p:nvSpPr>
          <p:cNvPr id="72" name="Google Shape;72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-GB">
                <a:solidFill>
                  <a:srgbClr val="000000"/>
                </a:solidFill>
              </a:rPr>
              <a:t>Hjemmeeksamen: ny form</a:t>
            </a:r>
            <a:endParaRPr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-GB">
                <a:solidFill>
                  <a:srgbClr val="000000"/>
                </a:solidFill>
              </a:rPr>
              <a:t>Fokus på pensum og forståelse heller enn mekanisk løsning av gamle eksamensoppgaver</a:t>
            </a:r>
            <a:endParaRPr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-GB">
                <a:solidFill>
                  <a:srgbClr val="000000"/>
                </a:solidFill>
              </a:rPr>
              <a:t>Eksamenseksempler der det tydeliggjør prinsipp</a:t>
            </a:r>
            <a:endParaRPr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-GB">
                <a:solidFill>
                  <a:srgbClr val="000000"/>
                </a:solidFill>
              </a:rPr>
              <a:t>Spør!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43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Nabomatrise</a:t>
            </a:r>
            <a:endParaRPr sz="3000"/>
          </a:p>
        </p:txBody>
      </p:sp>
      <p:sp>
        <p:nvSpPr>
          <p:cNvPr id="245" name="Google Shape;245;p43"/>
          <p:cNvSpPr txBox="1"/>
          <p:nvPr/>
        </p:nvSpPr>
        <p:spPr>
          <a:xfrm>
            <a:off x="457200" y="1200150"/>
            <a:ext cx="4396800" cy="367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480"/>
              </a:spcBef>
              <a:spcAft>
                <a:spcPts val="0"/>
              </a:spcAft>
              <a:buSzPts val="2200"/>
              <a:buChar char="●"/>
            </a:pPr>
            <a:r>
              <a:rPr lang="en-GB" sz="2200"/>
              <a:t>Leses fra rad til kolonne</a:t>
            </a:r>
            <a:endParaRPr sz="2200"/>
          </a:p>
          <a:p>
            <a:pPr indent="0" lvl="0" marL="45720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-368300" lvl="0" marL="457200" rtl="0" algn="l">
              <a:spcBef>
                <a:spcPts val="480"/>
              </a:spcBef>
              <a:spcAft>
                <a:spcPts val="0"/>
              </a:spcAft>
              <a:buSzPts val="2200"/>
              <a:buChar char="●"/>
            </a:pPr>
            <a:r>
              <a:rPr lang="en-GB" sz="2200"/>
              <a:t>Rask å slå opp en spesifikk kant</a:t>
            </a:r>
            <a:endParaRPr sz="2200"/>
          </a:p>
          <a:p>
            <a:pPr indent="0" lvl="0" marL="45720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-368300" lvl="0" marL="457200" rtl="0" algn="l">
              <a:spcBef>
                <a:spcPts val="480"/>
              </a:spcBef>
              <a:spcAft>
                <a:spcPts val="0"/>
              </a:spcAft>
              <a:buSzPts val="2200"/>
              <a:buChar char="●"/>
            </a:pPr>
            <a:r>
              <a:rPr lang="en-GB" sz="2200"/>
              <a:t>Mindre praktisk for traversering</a:t>
            </a:r>
            <a:endParaRPr sz="2200"/>
          </a:p>
        </p:txBody>
      </p:sp>
      <p:pic>
        <p:nvPicPr>
          <p:cNvPr id="246" name="Google Shape;246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33462" y="343275"/>
            <a:ext cx="2598025" cy="2399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43525" y="2873750"/>
            <a:ext cx="1977892" cy="2095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44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Naboliste</a:t>
            </a:r>
            <a:endParaRPr sz="3000"/>
          </a:p>
        </p:txBody>
      </p:sp>
      <p:sp>
        <p:nvSpPr>
          <p:cNvPr id="253" name="Google Shape;253;p44"/>
          <p:cNvSpPr txBox="1"/>
          <p:nvPr/>
        </p:nvSpPr>
        <p:spPr>
          <a:xfrm>
            <a:off x="457200" y="1200150"/>
            <a:ext cx="4396800" cy="22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480"/>
              </a:spcBef>
              <a:spcAft>
                <a:spcPts val="0"/>
              </a:spcAft>
              <a:buSzPts val="2200"/>
              <a:buChar char="●"/>
            </a:pPr>
            <a:r>
              <a:rPr lang="en-GB" sz="2200"/>
              <a:t>Hver node har en liste med naboer</a:t>
            </a:r>
            <a:endParaRPr sz="2200"/>
          </a:p>
          <a:p>
            <a:pPr indent="0" lvl="0" marL="45720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-368300" lvl="0" marL="457200" rtl="0" algn="l">
              <a:spcBef>
                <a:spcPts val="480"/>
              </a:spcBef>
              <a:spcAft>
                <a:spcPts val="0"/>
              </a:spcAft>
              <a:buSzPts val="2200"/>
              <a:buChar char="●"/>
            </a:pPr>
            <a:r>
              <a:rPr lang="en-GB" sz="2200"/>
              <a:t>Ikke mer informasjon enn nødvendig, god for traversering</a:t>
            </a:r>
            <a:endParaRPr sz="2200"/>
          </a:p>
          <a:p>
            <a:pPr indent="0" lvl="0" marL="45720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-368300" lvl="0" marL="457200" rtl="0" algn="l">
              <a:spcBef>
                <a:spcPts val="480"/>
              </a:spcBef>
              <a:spcAft>
                <a:spcPts val="0"/>
              </a:spcAft>
              <a:buSzPts val="2200"/>
              <a:buChar char="●"/>
            </a:pPr>
            <a:r>
              <a:rPr lang="en-GB" sz="2200"/>
              <a:t>Å sjekke om en kant finnes krever et lineærsøk</a:t>
            </a:r>
            <a:endParaRPr sz="2200"/>
          </a:p>
        </p:txBody>
      </p:sp>
      <p:pic>
        <p:nvPicPr>
          <p:cNvPr id="254" name="Google Shape;25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33462" y="343275"/>
            <a:ext cx="2598025" cy="2399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73400" y="2802500"/>
            <a:ext cx="1718160" cy="2095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45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Traversering av en graf</a:t>
            </a:r>
            <a:endParaRPr sz="3000"/>
          </a:p>
        </p:txBody>
      </p:sp>
      <p:sp>
        <p:nvSpPr>
          <p:cNvPr id="261" name="Google Shape;261;p45"/>
          <p:cNvSpPr txBox="1"/>
          <p:nvPr/>
        </p:nvSpPr>
        <p:spPr>
          <a:xfrm>
            <a:off x="457200" y="1200150"/>
            <a:ext cx="7192500" cy="37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480"/>
              </a:spcBef>
              <a:spcAft>
                <a:spcPts val="0"/>
              </a:spcAft>
              <a:buSzPts val="2200"/>
              <a:buChar char="●"/>
            </a:pPr>
            <a:r>
              <a:rPr lang="en-GB" sz="2200"/>
              <a:t>Vi ønsker å søke gjennom nodene i en graf</a:t>
            </a:r>
            <a:endParaRPr sz="2200"/>
          </a:p>
          <a:p>
            <a:pPr indent="0" lvl="0" marL="45720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-368300" lvl="0" marL="457200" rtl="0" algn="l">
              <a:spcBef>
                <a:spcPts val="480"/>
              </a:spcBef>
              <a:spcAft>
                <a:spcPts val="0"/>
              </a:spcAft>
              <a:buSzPts val="2200"/>
              <a:buChar char="●"/>
            </a:pPr>
            <a:r>
              <a:rPr lang="en-GB" sz="2200"/>
              <a:t>Felles: Vi starter i en node, og velger nye noder å traversere blant naboene</a:t>
            </a:r>
            <a:endParaRPr sz="2200"/>
          </a:p>
          <a:p>
            <a:pPr indent="0" lvl="0" marL="45720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-368300" lvl="0" marL="457200" rtl="0" algn="l">
              <a:spcBef>
                <a:spcPts val="480"/>
              </a:spcBef>
              <a:spcAft>
                <a:spcPts val="0"/>
              </a:spcAft>
              <a:buSzPts val="2200"/>
              <a:buChar char="●"/>
            </a:pPr>
            <a:r>
              <a:rPr lang="en-GB" sz="2200"/>
              <a:t>Hvilke noder velger vi?</a:t>
            </a:r>
            <a:endParaRPr sz="2200"/>
          </a:p>
          <a:p>
            <a:pPr indent="0" lvl="0" marL="91440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-368300" lvl="0" marL="457200" rtl="0" algn="l">
              <a:spcBef>
                <a:spcPts val="480"/>
              </a:spcBef>
              <a:spcAft>
                <a:spcPts val="0"/>
              </a:spcAft>
              <a:buSzPts val="2200"/>
              <a:buChar char="●"/>
            </a:pPr>
            <a:r>
              <a:rPr lang="en-GB" sz="2200"/>
              <a:t>Hvordan holder vi styr på hvilke noder som allerede er traversert?</a:t>
            </a:r>
            <a:endParaRPr sz="22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6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Bredde først (BFS)</a:t>
            </a:r>
            <a:endParaRPr sz="3000"/>
          </a:p>
        </p:txBody>
      </p:sp>
      <p:sp>
        <p:nvSpPr>
          <p:cNvPr id="267" name="Google Shape;267;p46"/>
          <p:cNvSpPr txBox="1"/>
          <p:nvPr/>
        </p:nvSpPr>
        <p:spPr>
          <a:xfrm>
            <a:off x="457200" y="1200150"/>
            <a:ext cx="7192500" cy="37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480"/>
              </a:spcBef>
              <a:spcAft>
                <a:spcPts val="0"/>
              </a:spcAft>
              <a:buSzPts val="2200"/>
              <a:buChar char="●"/>
            </a:pPr>
            <a:r>
              <a:rPr lang="en-GB" sz="2200"/>
              <a:t>Vi gir alle nodene en farge, og starter med å farge alle hvite.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GB" sz="2200"/>
              <a:t>Nodene organiseres i en </a:t>
            </a:r>
            <a:r>
              <a:rPr b="1" lang="en-GB" sz="2200"/>
              <a:t>kø.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GB" sz="2200"/>
              <a:t>Noder i køen er grå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GB" sz="2200"/>
              <a:t>Noder som er tatt ut av køen er svarte</a:t>
            </a:r>
            <a:endParaRPr sz="2200"/>
          </a:p>
          <a:p>
            <a:pPr indent="0" lvl="0" marL="45720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-368300" lvl="0" marL="457200" rtl="0" algn="l">
              <a:spcBef>
                <a:spcPts val="480"/>
              </a:spcBef>
              <a:spcAft>
                <a:spcPts val="0"/>
              </a:spcAft>
              <a:buSzPts val="2200"/>
              <a:buChar char="●"/>
            </a:pPr>
            <a:r>
              <a:rPr lang="en-GB" sz="2200"/>
              <a:t>Når alle naboene er lagt til i køen tar vi den første ut, og inspiserer naboene til den neste i køen</a:t>
            </a:r>
            <a:endParaRPr sz="22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7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BFS steg 1</a:t>
            </a:r>
            <a:endParaRPr sz="3000"/>
          </a:p>
        </p:txBody>
      </p:sp>
      <p:sp>
        <p:nvSpPr>
          <p:cNvPr id="273" name="Google Shape;273;p47"/>
          <p:cNvSpPr txBox="1"/>
          <p:nvPr/>
        </p:nvSpPr>
        <p:spPr>
          <a:xfrm>
            <a:off x="457200" y="1200150"/>
            <a:ext cx="4244700" cy="37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-GB" sz="2200"/>
              <a:t>Kø = [a] (vi legger inn til høyre, og tar ut til venstre)</a:t>
            </a:r>
            <a:endParaRPr sz="2200"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-GB" sz="2200"/>
              <a:t>Ferdig = Ø</a:t>
            </a:r>
            <a:endParaRPr sz="2200"/>
          </a:p>
        </p:txBody>
      </p:sp>
      <p:pic>
        <p:nvPicPr>
          <p:cNvPr id="274" name="Google Shape;274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11" y="0"/>
            <a:ext cx="367392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8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BFS steg 2</a:t>
            </a:r>
            <a:endParaRPr sz="3000"/>
          </a:p>
        </p:txBody>
      </p:sp>
      <p:sp>
        <p:nvSpPr>
          <p:cNvPr id="280" name="Google Shape;280;p48"/>
          <p:cNvSpPr txBox="1"/>
          <p:nvPr/>
        </p:nvSpPr>
        <p:spPr>
          <a:xfrm>
            <a:off x="457200" y="1200150"/>
            <a:ext cx="7192500" cy="37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-GB" sz="2200"/>
              <a:t>Kø = [b, c]</a:t>
            </a:r>
            <a:endParaRPr sz="2200"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-GB" sz="2200"/>
              <a:t>Ferdig = {a}</a:t>
            </a:r>
            <a:endParaRPr sz="2200"/>
          </a:p>
        </p:txBody>
      </p:sp>
      <p:pic>
        <p:nvPicPr>
          <p:cNvPr id="281" name="Google Shape;281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11" y="0"/>
            <a:ext cx="367392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9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BFS steg 3</a:t>
            </a:r>
            <a:endParaRPr sz="3000"/>
          </a:p>
        </p:txBody>
      </p:sp>
      <p:sp>
        <p:nvSpPr>
          <p:cNvPr id="287" name="Google Shape;287;p49"/>
          <p:cNvSpPr txBox="1"/>
          <p:nvPr/>
        </p:nvSpPr>
        <p:spPr>
          <a:xfrm>
            <a:off x="457200" y="1200150"/>
            <a:ext cx="7192500" cy="37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-GB" sz="2200"/>
              <a:t>Kø = [c, d]</a:t>
            </a:r>
            <a:endParaRPr sz="2200"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-GB" sz="2200"/>
              <a:t>Ferdig = {a, b}</a:t>
            </a:r>
            <a:endParaRPr sz="2200"/>
          </a:p>
        </p:txBody>
      </p:sp>
      <p:pic>
        <p:nvPicPr>
          <p:cNvPr id="288" name="Google Shape;288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11" y="0"/>
            <a:ext cx="367392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50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BFS steg 4</a:t>
            </a:r>
            <a:endParaRPr sz="3000"/>
          </a:p>
        </p:txBody>
      </p:sp>
      <p:sp>
        <p:nvSpPr>
          <p:cNvPr id="294" name="Google Shape;294;p50"/>
          <p:cNvSpPr txBox="1"/>
          <p:nvPr/>
        </p:nvSpPr>
        <p:spPr>
          <a:xfrm>
            <a:off x="457200" y="1200150"/>
            <a:ext cx="7192500" cy="37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-GB" sz="2200"/>
              <a:t>Kø = [d, e]</a:t>
            </a:r>
            <a:endParaRPr sz="2200"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-GB" sz="2200"/>
              <a:t>Ferdig = {a, b, c}</a:t>
            </a:r>
            <a:endParaRPr sz="2200"/>
          </a:p>
        </p:txBody>
      </p:sp>
      <p:pic>
        <p:nvPicPr>
          <p:cNvPr id="295" name="Google Shape;295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11" y="0"/>
            <a:ext cx="367392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51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BFS steg 5</a:t>
            </a:r>
            <a:endParaRPr sz="3000"/>
          </a:p>
        </p:txBody>
      </p:sp>
      <p:sp>
        <p:nvSpPr>
          <p:cNvPr id="301" name="Google Shape;301;p51"/>
          <p:cNvSpPr txBox="1"/>
          <p:nvPr/>
        </p:nvSpPr>
        <p:spPr>
          <a:xfrm>
            <a:off x="457200" y="1200150"/>
            <a:ext cx="7192500" cy="37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-GB" sz="2200"/>
              <a:t>Kø = [e, f]</a:t>
            </a:r>
            <a:endParaRPr sz="2200"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-GB" sz="2200"/>
              <a:t>Ferdig = {a, b, c, d}</a:t>
            </a:r>
            <a:endParaRPr sz="2200"/>
          </a:p>
        </p:txBody>
      </p:sp>
      <p:pic>
        <p:nvPicPr>
          <p:cNvPr id="302" name="Google Shape;302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11" y="0"/>
            <a:ext cx="367392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52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BFS steg 6</a:t>
            </a:r>
            <a:endParaRPr sz="3000"/>
          </a:p>
        </p:txBody>
      </p:sp>
      <p:sp>
        <p:nvSpPr>
          <p:cNvPr id="308" name="Google Shape;308;p52"/>
          <p:cNvSpPr txBox="1"/>
          <p:nvPr/>
        </p:nvSpPr>
        <p:spPr>
          <a:xfrm>
            <a:off x="457200" y="1200150"/>
            <a:ext cx="7192500" cy="37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-GB" sz="2200"/>
              <a:t>Kø = [f]</a:t>
            </a:r>
            <a:endParaRPr sz="2200"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-GB" sz="2200"/>
              <a:t>Ferdig = {a, b, c, d, e}</a:t>
            </a:r>
            <a:endParaRPr sz="2200"/>
          </a:p>
        </p:txBody>
      </p:sp>
      <p:pic>
        <p:nvPicPr>
          <p:cNvPr id="309" name="Google Shape;309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11" y="0"/>
            <a:ext cx="367392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2400"/>
              <a:t>Algoritmer, analyse og asymptotisk notasjon</a:t>
            </a:r>
            <a:endParaRPr b="1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GB">
                <a:solidFill>
                  <a:schemeClr val="dk1"/>
                </a:solidFill>
              </a:rPr>
              <a:t>Formell definisjon av et problem</a:t>
            </a:r>
            <a:endParaRPr b="1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-GB">
                <a:solidFill>
                  <a:schemeClr val="dk1"/>
                </a:solidFill>
              </a:rPr>
              <a:t>Datamaskinmodellen brukt i faget</a:t>
            </a:r>
            <a:endParaRPr b="1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-GB">
                <a:solidFill>
                  <a:schemeClr val="dk1"/>
                </a:solidFill>
              </a:rPr>
              <a:t>Dekomponering av et problem</a:t>
            </a:r>
            <a:endParaRPr b="1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-GB">
                <a:solidFill>
                  <a:schemeClr val="dk1"/>
                </a:solidFill>
              </a:rPr>
              <a:t>Asymptotisk notasjon</a:t>
            </a:r>
            <a:endParaRPr b="1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-GB">
                <a:solidFill>
                  <a:schemeClr val="dk1"/>
                </a:solidFill>
              </a:rPr>
              <a:t>Å analysere algoritmer</a:t>
            </a:r>
            <a:endParaRPr b="1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53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BFS ferdig</a:t>
            </a:r>
            <a:endParaRPr sz="3000"/>
          </a:p>
        </p:txBody>
      </p:sp>
      <p:sp>
        <p:nvSpPr>
          <p:cNvPr id="315" name="Google Shape;315;p53"/>
          <p:cNvSpPr txBox="1"/>
          <p:nvPr/>
        </p:nvSpPr>
        <p:spPr>
          <a:xfrm>
            <a:off x="457200" y="1200150"/>
            <a:ext cx="7192500" cy="37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-GB" sz="2200"/>
              <a:t>Kø = []</a:t>
            </a:r>
            <a:endParaRPr sz="2200"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-GB" sz="2200"/>
              <a:t>Ferdig = </a:t>
            </a:r>
            <a:r>
              <a:rPr lang="en-GB" sz="2200">
                <a:solidFill>
                  <a:schemeClr val="dk1"/>
                </a:solidFill>
              </a:rPr>
              <a:t>{a, b, c, d, e, f}</a:t>
            </a:r>
            <a:endParaRPr sz="2200"/>
          </a:p>
        </p:txBody>
      </p:sp>
      <p:pic>
        <p:nvPicPr>
          <p:cNvPr id="316" name="Google Shape;316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11" y="0"/>
            <a:ext cx="367392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54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Kjøretid og anvendelser BFS</a:t>
            </a:r>
            <a:endParaRPr sz="3000"/>
          </a:p>
        </p:txBody>
      </p:sp>
      <p:sp>
        <p:nvSpPr>
          <p:cNvPr id="322" name="Google Shape;322;p54"/>
          <p:cNvSpPr txBox="1"/>
          <p:nvPr/>
        </p:nvSpPr>
        <p:spPr>
          <a:xfrm>
            <a:off x="457200" y="1200150"/>
            <a:ext cx="4907100" cy="37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480"/>
              </a:spcBef>
              <a:spcAft>
                <a:spcPts val="0"/>
              </a:spcAft>
              <a:buSzPts val="2200"/>
              <a:buChar char="●"/>
            </a:pPr>
            <a:r>
              <a:rPr lang="en-GB" sz="2200"/>
              <a:t>O(V + E)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GB" sz="2200"/>
              <a:t>Mulig å lagre forgjengere for å beholde traverseringstreet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GB" sz="2200"/>
              <a:t>Gir korteste vei fra startnode til alle andre nåbare noder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GB" sz="2200"/>
              <a:t>Delalgoritme i andre algoritmer</a:t>
            </a:r>
            <a:endParaRPr sz="2200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-GB" sz="2200"/>
              <a:t>Edmonds-Karp</a:t>
            </a:r>
            <a:endParaRPr sz="2200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-GB" sz="2200"/>
              <a:t>Dijkstra</a:t>
            </a:r>
            <a:endParaRPr sz="2200"/>
          </a:p>
        </p:txBody>
      </p:sp>
      <p:pic>
        <p:nvPicPr>
          <p:cNvPr id="323" name="Google Shape;323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50725" y="603104"/>
            <a:ext cx="2316984" cy="3775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55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Dybde først (DFS)</a:t>
            </a:r>
            <a:endParaRPr sz="3000"/>
          </a:p>
        </p:txBody>
      </p:sp>
      <p:sp>
        <p:nvSpPr>
          <p:cNvPr id="329" name="Google Shape;329;p55"/>
          <p:cNvSpPr txBox="1"/>
          <p:nvPr/>
        </p:nvSpPr>
        <p:spPr>
          <a:xfrm>
            <a:off x="457200" y="1200150"/>
            <a:ext cx="7818600" cy="37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480"/>
              </a:spcBef>
              <a:spcAft>
                <a:spcPts val="0"/>
              </a:spcAft>
              <a:buSzPts val="2200"/>
              <a:buChar char="●"/>
            </a:pPr>
            <a:r>
              <a:rPr lang="en-GB" sz="2200"/>
              <a:t>Vi gir alle nodene en farge, og starter med å farge alle hvite.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GB" sz="2200"/>
              <a:t>Nodene organiseres i en </a:t>
            </a:r>
            <a:r>
              <a:rPr b="1" lang="en-GB" sz="2200"/>
              <a:t>stakk.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GB" sz="2200"/>
              <a:t>Noder i stakken er grå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GB" sz="2200"/>
              <a:t>Noder som er tatt ut av stakken er svarte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GB" sz="2200"/>
              <a:t>I tillegg tidsstempler vi en node når den legges til i stakken, og når den tas ut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GB" sz="2200"/>
              <a:t>Cormen velger å utforske eventuelle manglende noder når et DFS-tre er ferdig, dette er et implementasjonsvalg (men standard i følge pensum!)</a:t>
            </a:r>
            <a:endParaRPr sz="2200"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56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DFS</a:t>
            </a:r>
            <a:endParaRPr sz="3000"/>
          </a:p>
        </p:txBody>
      </p:sp>
      <p:sp>
        <p:nvSpPr>
          <p:cNvPr id="335" name="Google Shape;335;p56"/>
          <p:cNvSpPr txBox="1"/>
          <p:nvPr/>
        </p:nvSpPr>
        <p:spPr>
          <a:xfrm>
            <a:off x="457200" y="1200150"/>
            <a:ext cx="7192500" cy="37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-GB" sz="2200"/>
              <a:t>Stakk = [a]</a:t>
            </a:r>
            <a:endParaRPr sz="2200"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-GB" sz="2200"/>
              <a:t>(Stakken vokser mot venstre)</a:t>
            </a:r>
            <a:endParaRPr sz="2200"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-GB" sz="2200"/>
              <a:t>Ferdig = []</a:t>
            </a:r>
            <a:endParaRPr sz="2200"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-GB" sz="2200"/>
              <a:t>(Vi plasserer en node bakerst</a:t>
            </a:r>
            <a:endParaRPr sz="2200"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-GB" sz="2200"/>
              <a:t>når den er ferdig)</a:t>
            </a:r>
            <a:endParaRPr sz="2200"/>
          </a:p>
        </p:txBody>
      </p:sp>
      <p:pic>
        <p:nvPicPr>
          <p:cNvPr id="336" name="Google Shape;336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11" y="0"/>
            <a:ext cx="367392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57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DFS</a:t>
            </a:r>
            <a:endParaRPr sz="3000"/>
          </a:p>
        </p:txBody>
      </p:sp>
      <p:sp>
        <p:nvSpPr>
          <p:cNvPr id="342" name="Google Shape;342;p57"/>
          <p:cNvSpPr txBox="1"/>
          <p:nvPr/>
        </p:nvSpPr>
        <p:spPr>
          <a:xfrm>
            <a:off x="457200" y="1200150"/>
            <a:ext cx="7192500" cy="37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-GB" sz="2200"/>
              <a:t>Stakk = [a, b]</a:t>
            </a:r>
            <a:endParaRPr sz="2200"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-GB" sz="2200"/>
              <a:t>(Stakken vokser mot venstre)</a:t>
            </a:r>
            <a:endParaRPr sz="2200"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-GB" sz="2200"/>
              <a:t>Ferdig = []</a:t>
            </a:r>
            <a:endParaRPr sz="2200"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-GB" sz="2200"/>
              <a:t>(Vi plasserer en node bakerst</a:t>
            </a:r>
            <a:endParaRPr sz="2200"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-GB" sz="2200"/>
              <a:t>når den er ferdig)</a:t>
            </a:r>
            <a:endParaRPr sz="2200"/>
          </a:p>
        </p:txBody>
      </p:sp>
      <p:pic>
        <p:nvPicPr>
          <p:cNvPr id="343" name="Google Shape;343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11" y="0"/>
            <a:ext cx="367392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8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DFS</a:t>
            </a:r>
            <a:endParaRPr sz="3000"/>
          </a:p>
        </p:txBody>
      </p:sp>
      <p:sp>
        <p:nvSpPr>
          <p:cNvPr id="349" name="Google Shape;349;p58"/>
          <p:cNvSpPr txBox="1"/>
          <p:nvPr/>
        </p:nvSpPr>
        <p:spPr>
          <a:xfrm>
            <a:off x="457200" y="1200150"/>
            <a:ext cx="7192500" cy="37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-GB" sz="2200"/>
              <a:t>Stakk = [a, b, c]</a:t>
            </a:r>
            <a:endParaRPr sz="2200"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-GB" sz="2200"/>
              <a:t>(Stakken vokser mot venstre)</a:t>
            </a:r>
            <a:endParaRPr sz="2200"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-GB" sz="2200"/>
              <a:t>Ferdig = []</a:t>
            </a:r>
            <a:endParaRPr sz="2200"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-GB" sz="2200"/>
              <a:t>(Vi plasserer en node bakerst</a:t>
            </a:r>
            <a:endParaRPr sz="2200"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-GB" sz="2200"/>
              <a:t>når den er ferdig)</a:t>
            </a:r>
            <a:endParaRPr sz="2200"/>
          </a:p>
        </p:txBody>
      </p:sp>
      <p:pic>
        <p:nvPicPr>
          <p:cNvPr id="350" name="Google Shape;350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11" y="57875"/>
            <a:ext cx="367392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59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DFS</a:t>
            </a:r>
            <a:endParaRPr sz="3000"/>
          </a:p>
        </p:txBody>
      </p:sp>
      <p:sp>
        <p:nvSpPr>
          <p:cNvPr id="356" name="Google Shape;356;p59"/>
          <p:cNvSpPr txBox="1"/>
          <p:nvPr/>
        </p:nvSpPr>
        <p:spPr>
          <a:xfrm>
            <a:off x="457200" y="1200150"/>
            <a:ext cx="7192500" cy="37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-GB" sz="2200"/>
              <a:t>Stakk = [a, b, c, d, e, f]</a:t>
            </a:r>
            <a:endParaRPr sz="2200"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-GB" sz="2200"/>
              <a:t>(Stakken vokser mot venstre)</a:t>
            </a:r>
            <a:endParaRPr sz="2200"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-GB" sz="2200"/>
              <a:t>Ferdig = []</a:t>
            </a:r>
            <a:endParaRPr sz="2200"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-GB" sz="2200"/>
              <a:t>(Vi plasserer en node bakerst</a:t>
            </a:r>
            <a:endParaRPr sz="2200"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-GB" sz="2200"/>
              <a:t>når den er ferdig)</a:t>
            </a:r>
            <a:endParaRPr sz="2200"/>
          </a:p>
        </p:txBody>
      </p:sp>
      <p:pic>
        <p:nvPicPr>
          <p:cNvPr id="357" name="Google Shape;357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11" y="0"/>
            <a:ext cx="367392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60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DFS</a:t>
            </a:r>
            <a:endParaRPr sz="3000"/>
          </a:p>
        </p:txBody>
      </p:sp>
      <p:sp>
        <p:nvSpPr>
          <p:cNvPr id="363" name="Google Shape;363;p60"/>
          <p:cNvSpPr txBox="1"/>
          <p:nvPr/>
        </p:nvSpPr>
        <p:spPr>
          <a:xfrm>
            <a:off x="457200" y="1200150"/>
            <a:ext cx="7192500" cy="37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-GB" sz="2200"/>
              <a:t>Stakk = [a,b ,c ,d]</a:t>
            </a:r>
            <a:endParaRPr sz="2200"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-GB" sz="2200"/>
              <a:t>(Stakken vokser mot venstre)</a:t>
            </a:r>
            <a:endParaRPr sz="2200"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-GB" sz="2200"/>
              <a:t>Ferdig = [e, f]</a:t>
            </a:r>
            <a:endParaRPr sz="2200"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-GB" sz="2200"/>
              <a:t>(Vi plasserer en node bakerst</a:t>
            </a:r>
            <a:endParaRPr sz="2200"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-GB" sz="2200"/>
              <a:t>når den er ferdig)</a:t>
            </a:r>
            <a:endParaRPr sz="2200"/>
          </a:p>
        </p:txBody>
      </p:sp>
      <p:pic>
        <p:nvPicPr>
          <p:cNvPr id="364" name="Google Shape;364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11" y="0"/>
            <a:ext cx="367392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61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DFS ferdig</a:t>
            </a:r>
            <a:endParaRPr sz="3000"/>
          </a:p>
        </p:txBody>
      </p:sp>
      <p:sp>
        <p:nvSpPr>
          <p:cNvPr id="370" name="Google Shape;370;p61"/>
          <p:cNvSpPr txBox="1"/>
          <p:nvPr/>
        </p:nvSpPr>
        <p:spPr>
          <a:xfrm>
            <a:off x="457200" y="1200150"/>
            <a:ext cx="7192500" cy="37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-GB" sz="2200"/>
              <a:t>Stakk = []</a:t>
            </a:r>
            <a:endParaRPr sz="2200"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-GB" sz="2200"/>
              <a:t>(Stakken vokser mot venstre)</a:t>
            </a:r>
            <a:endParaRPr sz="2200"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-GB" sz="2200"/>
              <a:t>Ferdig = [a, b, c, d, e, f]</a:t>
            </a:r>
            <a:endParaRPr sz="2200"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-GB" sz="2200"/>
              <a:t>(Vi plasserer en node bakerst</a:t>
            </a:r>
            <a:endParaRPr sz="2200"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-GB" sz="2200"/>
              <a:t>når den er ferdig)</a:t>
            </a:r>
            <a:endParaRPr sz="2200"/>
          </a:p>
        </p:txBody>
      </p:sp>
      <p:pic>
        <p:nvPicPr>
          <p:cNvPr id="371" name="Google Shape;371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11" y="0"/>
            <a:ext cx="367392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62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Kjøretid og anvendelser DFS</a:t>
            </a:r>
            <a:endParaRPr sz="3000"/>
          </a:p>
        </p:txBody>
      </p:sp>
      <p:sp>
        <p:nvSpPr>
          <p:cNvPr id="377" name="Google Shape;377;p62"/>
          <p:cNvSpPr txBox="1"/>
          <p:nvPr/>
        </p:nvSpPr>
        <p:spPr>
          <a:xfrm>
            <a:off x="457200" y="1200150"/>
            <a:ext cx="4907100" cy="37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480"/>
              </a:spcBef>
              <a:spcAft>
                <a:spcPts val="0"/>
              </a:spcAft>
              <a:buSzPts val="2200"/>
              <a:buChar char="●"/>
            </a:pPr>
            <a:r>
              <a:rPr lang="en-GB" sz="2200"/>
              <a:t>O(V + E)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GB" sz="2200"/>
              <a:t>Mulig å lagre forgjengere for å beholde traverseringstreet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GB" sz="2200"/>
              <a:t>Om grafen vår er en DAG får vi en topologisk sortering(etter sluttid)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GB" sz="2200"/>
              <a:t>Kantklassifisering:</a:t>
            </a:r>
            <a:endParaRPr sz="2200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-GB" sz="2200"/>
              <a:t>Forover (markert gule)</a:t>
            </a:r>
            <a:endParaRPr sz="2200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-GB" sz="2200"/>
              <a:t>Bakover (ingen i eksempel) </a:t>
            </a:r>
            <a:endParaRPr sz="2200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-GB" sz="2200"/>
              <a:t>Tre (markert blå)</a:t>
            </a:r>
            <a:endParaRPr sz="2200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-GB" sz="2200"/>
              <a:t>Kryss (ingen i eksempel)</a:t>
            </a:r>
            <a:endParaRPr sz="2200"/>
          </a:p>
          <a:p>
            <a:pPr indent="0" lvl="0" marL="45720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</p:txBody>
      </p:sp>
      <p:pic>
        <p:nvPicPr>
          <p:cNvPr id="378" name="Google Shape;378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59675" y="723579"/>
            <a:ext cx="2696657" cy="37753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Formell definisjon av et problem</a:t>
            </a:r>
            <a:endParaRPr/>
          </a:p>
        </p:txBody>
      </p:sp>
      <p:sp>
        <p:nvSpPr>
          <p:cNvPr id="84" name="Google Shape;84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chemeClr val="dk1"/>
                </a:solidFill>
              </a:rPr>
              <a:t>Et </a:t>
            </a:r>
            <a:r>
              <a:rPr b="1" lang="en-GB" sz="1600">
                <a:solidFill>
                  <a:schemeClr val="dk1"/>
                </a:solidFill>
              </a:rPr>
              <a:t>beregningsproblem </a:t>
            </a:r>
            <a:r>
              <a:rPr lang="en-GB" sz="1600">
                <a:solidFill>
                  <a:schemeClr val="dk1"/>
                </a:solidFill>
              </a:rPr>
              <a:t>består av en </a:t>
            </a:r>
            <a:r>
              <a:rPr b="1" lang="en-GB" sz="1600">
                <a:solidFill>
                  <a:schemeClr val="dk1"/>
                </a:solidFill>
              </a:rPr>
              <a:t>input</a:t>
            </a:r>
            <a:r>
              <a:rPr lang="en-GB" sz="1600">
                <a:solidFill>
                  <a:schemeClr val="dk1"/>
                </a:solidFill>
              </a:rPr>
              <a:t> og en </a:t>
            </a:r>
            <a:r>
              <a:rPr b="1" lang="en-GB" sz="1600">
                <a:solidFill>
                  <a:schemeClr val="dk1"/>
                </a:solidFill>
              </a:rPr>
              <a:t>output</a:t>
            </a:r>
            <a:r>
              <a:rPr lang="en-GB" sz="1600">
                <a:solidFill>
                  <a:schemeClr val="dk1"/>
                </a:solidFill>
              </a:rPr>
              <a:t>, regler for hva som er gyldig input og output, samt en generell beskrivelse av hvilken </a:t>
            </a:r>
            <a:r>
              <a:rPr b="1" lang="en-GB" sz="1600">
                <a:solidFill>
                  <a:schemeClr val="dk1"/>
                </a:solidFill>
              </a:rPr>
              <a:t>output</a:t>
            </a:r>
            <a:r>
              <a:rPr lang="en-GB" sz="1600">
                <a:solidFill>
                  <a:schemeClr val="dk1"/>
                </a:solidFill>
              </a:rPr>
              <a:t> vi ønsker å få gitt en spesifikk </a:t>
            </a:r>
            <a:r>
              <a:rPr b="1" lang="en-GB" sz="1600">
                <a:solidFill>
                  <a:schemeClr val="dk1"/>
                </a:solidFill>
              </a:rPr>
              <a:t>input</a:t>
            </a:r>
            <a:r>
              <a:rPr lang="en-GB" sz="1600">
                <a:solidFill>
                  <a:schemeClr val="dk1"/>
                </a:solidFill>
              </a:rPr>
              <a:t>.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chemeClr val="dk1"/>
                </a:solidFill>
              </a:rPr>
              <a:t> 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chemeClr val="dk1"/>
                </a:solidFill>
              </a:rPr>
              <a:t>En </a:t>
            </a:r>
            <a:r>
              <a:rPr b="1" lang="en-GB" sz="1600">
                <a:solidFill>
                  <a:schemeClr val="dk1"/>
                </a:solidFill>
              </a:rPr>
              <a:t>algoritme</a:t>
            </a:r>
            <a:r>
              <a:rPr lang="en-GB" sz="1600">
                <a:solidFill>
                  <a:schemeClr val="dk1"/>
                </a:solidFill>
              </a:rPr>
              <a:t> er en samling med klart definerte steg som tar oss fra en input til en gyldig output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600">
                <a:solidFill>
                  <a:schemeClr val="dk1"/>
                </a:solidFill>
              </a:rPr>
              <a:t> </a:t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chemeClr val="dk1"/>
                </a:solidFill>
              </a:rPr>
              <a:t>En konkret input til et beregningsproblem kalles en </a:t>
            </a:r>
            <a:r>
              <a:rPr b="1" lang="en-GB" sz="1600">
                <a:solidFill>
                  <a:schemeClr val="dk1"/>
                </a:solidFill>
              </a:rPr>
              <a:t>instans </a:t>
            </a:r>
            <a:r>
              <a:rPr lang="en-GB" sz="1600">
                <a:solidFill>
                  <a:schemeClr val="dk1"/>
                </a:solidFill>
              </a:rPr>
              <a:t>av dette problemet.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63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Topologisk sortering</a:t>
            </a:r>
            <a:endParaRPr sz="3000"/>
          </a:p>
        </p:txBody>
      </p:sp>
      <p:sp>
        <p:nvSpPr>
          <p:cNvPr id="384" name="Google Shape;384;p63"/>
          <p:cNvSpPr txBox="1"/>
          <p:nvPr/>
        </p:nvSpPr>
        <p:spPr>
          <a:xfrm>
            <a:off x="457200" y="1200150"/>
            <a:ext cx="4907100" cy="37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48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Vi vet at grafen vår er en rettet, asyklisk graf (DAG), ettersom kantklassifiseringen ikke returnerte noen bakoverkanter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Om vi sorterer nodene etter synkende sluttid får vi en topologisk sortering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GB" sz="2200">
                <a:solidFill>
                  <a:schemeClr val="dk1"/>
                </a:solidFill>
              </a:rPr>
              <a:t>[a, b, c, d, e, f]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Denne sorteringen av en DAG åpner for en effektiv korteste-vei-algoritme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GB" sz="1800"/>
              <a:t>Vi kommer tilbake til denne senere</a:t>
            </a:r>
            <a:endParaRPr sz="1800"/>
          </a:p>
        </p:txBody>
      </p:sp>
      <p:pic>
        <p:nvPicPr>
          <p:cNvPr id="385" name="Google Shape;385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90150" y="1063379"/>
            <a:ext cx="2696657" cy="37753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4"/>
          <p:cNvSpPr txBox="1"/>
          <p:nvPr>
            <p:ph type="ctrTitle"/>
          </p:nvPr>
        </p:nvSpPr>
        <p:spPr>
          <a:xfrm>
            <a:off x="311700" y="2113650"/>
            <a:ext cx="8520600" cy="91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Grådighet</a:t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65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Grådighet</a:t>
            </a:r>
            <a:endParaRPr/>
          </a:p>
        </p:txBody>
      </p:sp>
      <p:sp>
        <p:nvSpPr>
          <p:cNvPr id="396" name="Google Shape;396;p65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</a:rPr>
              <a:t>Mange algoritmer består av å gjøre en serie med valg. I enkelte tilfeller vil det å gjøre det valget som ser best ut her og nå gi en optimal løsning. De problemene dette fungerer for har </a:t>
            </a:r>
            <a:r>
              <a:rPr b="1" lang="en-GB" sz="1600">
                <a:solidFill>
                  <a:schemeClr val="dk1"/>
                </a:solidFill>
              </a:rPr>
              <a:t>grådighetsegenskapen</a:t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</a:rPr>
              <a:t>Grådige algoritmer er ofte enkle å implementere, men det kan være utfordrende å vite for hvilke problemer de gir et optimalt resultat. Mange problemer som kan løses med dynamisk programmering kan også løses med en grådig algoritme, men ikke alle.</a:t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</a:rPr>
              <a:t>Viktige eksempler fra pensum er </a:t>
            </a:r>
            <a:r>
              <a:rPr b="1" lang="en-GB" sz="1600">
                <a:solidFill>
                  <a:schemeClr val="dk1"/>
                </a:solidFill>
              </a:rPr>
              <a:t>aktivitet</a:t>
            </a:r>
            <a:r>
              <a:rPr lang="en-GB" sz="1600">
                <a:solidFill>
                  <a:schemeClr val="dk1"/>
                </a:solidFill>
              </a:rPr>
              <a:t>-</a:t>
            </a:r>
            <a:r>
              <a:rPr b="1" lang="en-GB" sz="1600">
                <a:solidFill>
                  <a:schemeClr val="dk1"/>
                </a:solidFill>
              </a:rPr>
              <a:t>utvelgelse</a:t>
            </a:r>
            <a:r>
              <a:rPr lang="en-GB" sz="1600">
                <a:solidFill>
                  <a:schemeClr val="dk1"/>
                </a:solidFill>
              </a:rPr>
              <a:t>, </a:t>
            </a:r>
            <a:r>
              <a:rPr b="1" lang="en-GB" sz="1600">
                <a:solidFill>
                  <a:schemeClr val="dk1"/>
                </a:solidFill>
              </a:rPr>
              <a:t>kontinuerlig</a:t>
            </a:r>
            <a:r>
              <a:rPr lang="en-GB" sz="1600">
                <a:solidFill>
                  <a:schemeClr val="dk1"/>
                </a:solidFill>
              </a:rPr>
              <a:t> </a:t>
            </a:r>
            <a:r>
              <a:rPr b="1" lang="en-GB" sz="1600">
                <a:solidFill>
                  <a:schemeClr val="dk1"/>
                </a:solidFill>
              </a:rPr>
              <a:t>ryggsekk</a:t>
            </a:r>
            <a:r>
              <a:rPr lang="en-GB" sz="1600">
                <a:solidFill>
                  <a:schemeClr val="dk1"/>
                </a:solidFill>
              </a:rPr>
              <a:t>-</a:t>
            </a:r>
            <a:r>
              <a:rPr b="1" lang="en-GB" sz="1600">
                <a:solidFill>
                  <a:schemeClr val="dk1"/>
                </a:solidFill>
              </a:rPr>
              <a:t>problemet</a:t>
            </a:r>
            <a:r>
              <a:rPr lang="en-GB" sz="1600">
                <a:solidFill>
                  <a:schemeClr val="dk1"/>
                </a:solidFill>
              </a:rPr>
              <a:t> og  </a:t>
            </a:r>
            <a:r>
              <a:rPr b="1" lang="en-GB" sz="1600">
                <a:solidFill>
                  <a:schemeClr val="dk1"/>
                </a:solidFill>
              </a:rPr>
              <a:t>huffmankoding</a:t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48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66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2600"/>
              <a:t>Hva skal til for at et problem skal kunne løses grådig?</a:t>
            </a:r>
            <a:endParaRPr sz="2600"/>
          </a:p>
        </p:txBody>
      </p:sp>
      <p:sp>
        <p:nvSpPr>
          <p:cNvPr id="402" name="Google Shape;402;p6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Om et problem skal kunne løses optimalt av en grådig algoritme må det ha </a:t>
            </a:r>
            <a:r>
              <a:rPr b="1" lang="en-GB">
                <a:solidFill>
                  <a:schemeClr val="dk1"/>
                </a:solidFill>
              </a:rPr>
              <a:t>optimal substruktur.</a:t>
            </a:r>
            <a:r>
              <a:rPr lang="en-GB">
                <a:solidFill>
                  <a:schemeClr val="dk1"/>
                </a:solidFill>
              </a:rPr>
              <a:t> Dette betyr at en hver optimal løsning består av optimale delløsninger.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Vi må være garantert at det grådige valget gir oss et element som hører til i en optimal løsning; Det grådige valget må velge et element som en annen optimal algoritme også ville ha valgt. Det er dette som er selve </a:t>
            </a:r>
            <a:r>
              <a:rPr b="1" lang="en-GB">
                <a:solidFill>
                  <a:schemeClr val="dk1"/>
                </a:solidFill>
              </a:rPr>
              <a:t>grådighetsegenskapen.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Hvert valg må kun gi ett nytt delproblem.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48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67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Eksempel: huffman-koder</a:t>
            </a:r>
            <a:endParaRPr/>
          </a:p>
        </p:txBody>
      </p:sp>
      <p:sp>
        <p:nvSpPr>
          <p:cNvPr id="408" name="Google Shape;408;p67"/>
          <p:cNvSpPr txBox="1"/>
          <p:nvPr>
            <p:ph idx="1" type="body"/>
          </p:nvPr>
        </p:nvSpPr>
        <p:spPr>
          <a:xfrm>
            <a:off x="457200" y="1200150"/>
            <a:ext cx="5011800" cy="33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600">
                <a:solidFill>
                  <a:schemeClr val="dk1"/>
                </a:solidFill>
              </a:rPr>
              <a:t>Huffmankoder</a:t>
            </a:r>
            <a:r>
              <a:rPr lang="en-GB" sz="1600">
                <a:solidFill>
                  <a:schemeClr val="dk1"/>
                </a:solidFill>
              </a:rPr>
              <a:t> er en måte å kode data som består av tegn på slik at den tar minst mulig plass.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chemeClr val="dk1"/>
                </a:solidFill>
              </a:rPr>
              <a:t> 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chemeClr val="dk1"/>
                </a:solidFill>
              </a:rPr>
              <a:t>Selve kodingen defineres av et </a:t>
            </a:r>
            <a:r>
              <a:rPr b="1" lang="en-GB" sz="1600">
                <a:solidFill>
                  <a:schemeClr val="dk1"/>
                </a:solidFill>
              </a:rPr>
              <a:t>Huffman-tre</a:t>
            </a:r>
            <a:r>
              <a:rPr lang="en-GB" sz="1600">
                <a:solidFill>
                  <a:schemeClr val="dk1"/>
                </a:solidFill>
              </a:rPr>
              <a:t>, som gir informasjonen som trengs for å kode en streng med data, og for å dekode den igjen.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chemeClr val="dk1"/>
                </a:solidFill>
              </a:rPr>
              <a:t> 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chemeClr val="dk1"/>
                </a:solidFill>
              </a:rPr>
              <a:t>Selve treet konstrueres grådig basert på frekvensen til hvert tegn i inputdataen.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chemeClr val="dk1"/>
                </a:solidFill>
              </a:rPr>
              <a:t> </a:t>
            </a:r>
            <a:endParaRPr sz="1600"/>
          </a:p>
        </p:txBody>
      </p:sp>
      <p:pic>
        <p:nvPicPr>
          <p:cNvPr id="409" name="Google Shape;409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0975" y="1407369"/>
            <a:ext cx="3433025" cy="2980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68"/>
          <p:cNvSpPr txBox="1"/>
          <p:nvPr>
            <p:ph type="title"/>
          </p:nvPr>
        </p:nvSpPr>
        <p:spPr>
          <a:xfrm>
            <a:off x="457200" y="205975"/>
            <a:ext cx="4230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Eksempel: huffman-koder</a:t>
            </a:r>
            <a:endParaRPr/>
          </a:p>
        </p:txBody>
      </p:sp>
      <p:sp>
        <p:nvSpPr>
          <p:cNvPr id="415" name="Google Shape;415;p68"/>
          <p:cNvSpPr txBox="1"/>
          <p:nvPr>
            <p:ph idx="1" type="body"/>
          </p:nvPr>
        </p:nvSpPr>
        <p:spPr>
          <a:xfrm>
            <a:off x="457200" y="1200150"/>
            <a:ext cx="3594000" cy="157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-GB"/>
              <a:t>AAABCDACCB -&gt;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0 0 0 101 11 100  0 11 11 1 0 1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5% reduksjon vs 2-bit</a:t>
            </a:r>
            <a:endParaRPr/>
          </a:p>
        </p:txBody>
      </p:sp>
      <p:pic>
        <p:nvPicPr>
          <p:cNvPr id="416" name="Google Shape;416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8825" y="2979379"/>
            <a:ext cx="2152650" cy="1933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Google Shape;417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05225" y="2171692"/>
            <a:ext cx="3095625" cy="297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62600" y="1531354"/>
            <a:ext cx="2538350" cy="3164587"/>
          </a:xfrm>
          <a:prstGeom prst="rect">
            <a:avLst/>
          </a:prstGeom>
          <a:noFill/>
          <a:ln>
            <a:noFill/>
          </a:ln>
        </p:spPr>
      </p:pic>
      <p:sp>
        <p:nvSpPr>
          <p:cNvPr id="419" name="Google Shape;419;p68"/>
          <p:cNvSpPr txBox="1"/>
          <p:nvPr/>
        </p:nvSpPr>
        <p:spPr>
          <a:xfrm>
            <a:off x="5194150" y="412375"/>
            <a:ext cx="3848700" cy="6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600"/>
              <a:t>O(n lg n) </a:t>
            </a:r>
            <a:r>
              <a:rPr lang="en-GB" sz="2600"/>
              <a:t>med minheap</a:t>
            </a:r>
            <a:endParaRPr sz="260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6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Minimale spenntrær</a:t>
            </a:r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70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Problemet</a:t>
            </a:r>
            <a:endParaRPr sz="3000"/>
          </a:p>
        </p:txBody>
      </p:sp>
      <p:sp>
        <p:nvSpPr>
          <p:cNvPr id="430" name="Google Shape;430;p70"/>
          <p:cNvSpPr txBox="1"/>
          <p:nvPr/>
        </p:nvSpPr>
        <p:spPr>
          <a:xfrm>
            <a:off x="457200" y="1200150"/>
            <a:ext cx="4907100" cy="37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48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Vi har en urettet graf med n noder, der hver kant har en kostnad forbundet ved seg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Denne kostnaden er gitt ved en vektfunksjon w(u, v), som gir alle kanter (u, v) en tallverdi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Mål: Koble alle nodene sammen med billigst mulig tre</a:t>
            </a:r>
            <a:endParaRPr sz="1800"/>
          </a:p>
        </p:txBody>
      </p:sp>
      <p:pic>
        <p:nvPicPr>
          <p:cNvPr id="431" name="Google Shape;431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36325" y="570497"/>
            <a:ext cx="3163025" cy="44282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71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Generisk MST</a:t>
            </a:r>
            <a:endParaRPr sz="3000"/>
          </a:p>
        </p:txBody>
      </p:sp>
      <p:sp>
        <p:nvSpPr>
          <p:cNvPr id="437" name="Google Shape;437;p71"/>
          <p:cNvSpPr txBox="1"/>
          <p:nvPr/>
        </p:nvSpPr>
        <p:spPr>
          <a:xfrm>
            <a:off x="457200" y="1200150"/>
            <a:ext cx="4907100" cy="37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48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Grådig løsning: plukk med den billigste trygge kanten</a:t>
            </a:r>
            <a:endParaRPr sz="1800"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48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En kant er trygg hvis den kan legges til løsningsmengden slik at: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GB" sz="1800"/>
              <a:t>Vi fortsatt har et tre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GB" sz="1800"/>
              <a:t>Resultatet er en delmengde av et minimalt spenntre</a:t>
            </a:r>
            <a:endParaRPr sz="1800"/>
          </a:p>
          <a:p>
            <a:pPr indent="0" lvl="0" marL="91440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48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I grafen til høyre er f.eks (b,d) trygg, mens (f, c) ikke er det</a:t>
            </a:r>
            <a:endParaRPr sz="1800"/>
          </a:p>
        </p:txBody>
      </p:sp>
      <p:pic>
        <p:nvPicPr>
          <p:cNvPr id="438" name="Google Shape;438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6221" y="557700"/>
            <a:ext cx="3172179" cy="444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72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Lette kanter</a:t>
            </a:r>
            <a:endParaRPr sz="3000"/>
          </a:p>
        </p:txBody>
      </p:sp>
      <p:sp>
        <p:nvSpPr>
          <p:cNvPr id="444" name="Google Shape;444;p72"/>
          <p:cNvSpPr txBox="1"/>
          <p:nvPr/>
        </p:nvSpPr>
        <p:spPr>
          <a:xfrm>
            <a:off x="457200" y="1200150"/>
            <a:ext cx="4907100" cy="37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48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Om vi deler grafen i to slik at snittet ikke krysser noen kanter som allerede er med i løsningen, så får vi en enkel definisjon på hvilken kant vi nå skal ta med oss</a:t>
            </a:r>
            <a:endParaRPr sz="1800"/>
          </a:p>
          <a:p>
            <a:pPr indent="0" lvl="0" marL="45720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48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Denne kanten kalles for en “lett kant”, og er den kanten med lavest vekt som krysser snittet</a:t>
            </a:r>
            <a:endParaRPr sz="1800"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48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Begge de følgede algoritmene finner denne lette kanten i hver iterasjon</a:t>
            </a:r>
            <a:endParaRPr sz="1800"/>
          </a:p>
        </p:txBody>
      </p:sp>
      <p:pic>
        <p:nvPicPr>
          <p:cNvPr id="445" name="Google Shape;445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51250" y="1063379"/>
            <a:ext cx="2696657" cy="37753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Datamaskinmodellen brukt i faget</a:t>
            </a:r>
            <a:endParaRPr/>
          </a:p>
        </p:txBody>
      </p:sp>
      <p:sp>
        <p:nvSpPr>
          <p:cNvPr id="90" name="Google Shape;90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chemeClr val="dk1"/>
                </a:solidFill>
              </a:rPr>
              <a:t>Faget bruker datamaskinmodellen som er definert i læreboka. Denne modellen er en maskin med </a:t>
            </a:r>
            <a:r>
              <a:rPr b="1" lang="en-GB" sz="1600">
                <a:solidFill>
                  <a:schemeClr val="dk1"/>
                </a:solidFill>
              </a:rPr>
              <a:t>kun en prosessor</a:t>
            </a:r>
            <a:r>
              <a:rPr lang="en-GB" sz="1600">
                <a:solidFill>
                  <a:schemeClr val="dk1"/>
                </a:solidFill>
              </a:rPr>
              <a:t> og et arbeidsminne, som kan utføre enkle aritmetiske operasjoner og minneaksess i konstant tid.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chemeClr val="dk1"/>
                </a:solidFill>
              </a:rPr>
              <a:t> 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chemeClr val="dk1"/>
                </a:solidFill>
              </a:rPr>
              <a:t>Maskinen modellerer </a:t>
            </a:r>
            <a:r>
              <a:rPr b="1" lang="en-GB" sz="1600">
                <a:solidFill>
                  <a:schemeClr val="dk1"/>
                </a:solidFill>
              </a:rPr>
              <a:t>ikke</a:t>
            </a:r>
            <a:r>
              <a:rPr lang="en-GB" sz="1600">
                <a:solidFill>
                  <a:schemeClr val="dk1"/>
                </a:solidFill>
              </a:rPr>
              <a:t> minnehierarki og caches og den kan naturligvis heller ikke modellere parallell utførelse.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73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Nyttig hjelpestruktur: disjoint set-strukturen</a:t>
            </a:r>
            <a:endParaRPr sz="3000"/>
          </a:p>
        </p:txBody>
      </p:sp>
      <p:sp>
        <p:nvSpPr>
          <p:cNvPr id="451" name="Google Shape;451;p73"/>
          <p:cNvSpPr txBox="1"/>
          <p:nvPr/>
        </p:nvSpPr>
        <p:spPr>
          <a:xfrm>
            <a:off x="457200" y="1200150"/>
            <a:ext cx="8193300" cy="37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48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Datastruktur med operasjonene: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GB" sz="1800"/>
              <a:t>Make-set(x): Lag en ny mengde som inneholder x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GB" sz="1800"/>
              <a:t>Union(x, y): Slå sammen de to mengdene til x og y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GB" sz="1800"/>
              <a:t>Find-set(x): Finn representanten til x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Formål: 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GB" sz="1800"/>
              <a:t>Å kunne fordele elementer i forskjellige mengder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GB" sz="1800"/>
              <a:t>Å kunne teste om to elementer er i samme mengde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GB" sz="1800"/>
              <a:t>Å kunne slå sammen to mengder</a:t>
            </a:r>
            <a:endParaRPr sz="1800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74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Disjoint set-skog</a:t>
            </a:r>
            <a:endParaRPr sz="3000"/>
          </a:p>
        </p:txBody>
      </p:sp>
      <p:sp>
        <p:nvSpPr>
          <p:cNvPr id="457" name="Google Shape;457;p74"/>
          <p:cNvSpPr txBox="1"/>
          <p:nvPr/>
        </p:nvSpPr>
        <p:spPr>
          <a:xfrm>
            <a:off x="457200" y="895288"/>
            <a:ext cx="4907100" cy="37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48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Representerer mengdene som trær, der rotnoden representerer mengden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Hver gang find-set(x) kjøres, så komprimeres stien fra noden x til rotnoden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Hvert node har et estimat på hvor dypt det er. Når to mengder slås sammen legges det grunneste treet til som barn av det dypeste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Veldig god kjøretid (invers Ackermann). Praktisk talt konstant</a:t>
            </a:r>
            <a:endParaRPr sz="1800"/>
          </a:p>
        </p:txBody>
      </p:sp>
      <p:pic>
        <p:nvPicPr>
          <p:cNvPr id="458" name="Google Shape;458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16700" y="1215779"/>
            <a:ext cx="3474900" cy="28804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5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Kruskals algoritme</a:t>
            </a:r>
            <a:endParaRPr sz="3000"/>
          </a:p>
        </p:txBody>
      </p:sp>
      <p:sp>
        <p:nvSpPr>
          <p:cNvPr id="464" name="Google Shape;464;p75"/>
          <p:cNvSpPr txBox="1"/>
          <p:nvPr/>
        </p:nvSpPr>
        <p:spPr>
          <a:xfrm>
            <a:off x="457200" y="1200150"/>
            <a:ext cx="4907100" cy="37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48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Finner en trygg kant ved å ta den letteste kanten som kobler sammen to trær i skogen av allerede valgte kanter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Holder styr på skogen vha disjoint-set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Når det ikke lenger er flere trær å koble sammen betyr det at det kun er ett igjen som spenner grafen, og dette er det minimale spenntreet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O(E lg V) (med min-heap)</a:t>
            </a:r>
            <a:endParaRPr sz="1800"/>
          </a:p>
        </p:txBody>
      </p:sp>
      <p:pic>
        <p:nvPicPr>
          <p:cNvPr id="465" name="Google Shape;465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36325" y="570497"/>
            <a:ext cx="3163025" cy="44282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76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Kruskals algoritme</a:t>
            </a:r>
            <a:endParaRPr sz="3000"/>
          </a:p>
        </p:txBody>
      </p:sp>
      <p:pic>
        <p:nvPicPr>
          <p:cNvPr id="471" name="Google Shape;471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1204329"/>
            <a:ext cx="2696657" cy="3775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472" name="Google Shape;472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53845" y="1204329"/>
            <a:ext cx="2696657" cy="3775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473" name="Google Shape;473;p7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27452" y="1204329"/>
            <a:ext cx="2696658" cy="37753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77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Kruskals algoritme</a:t>
            </a:r>
            <a:endParaRPr sz="3000"/>
          </a:p>
        </p:txBody>
      </p:sp>
      <p:pic>
        <p:nvPicPr>
          <p:cNvPr id="479" name="Google Shape;479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1215779"/>
            <a:ext cx="2696657" cy="3775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480" name="Google Shape;480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88758" y="1215779"/>
            <a:ext cx="2696657" cy="3775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481" name="Google Shape;481;p7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20315" y="1215779"/>
            <a:ext cx="2696658" cy="37753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7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2016H - Oppgave 14</a:t>
            </a:r>
            <a:endParaRPr/>
          </a:p>
        </p:txBody>
      </p:sp>
      <p:sp>
        <p:nvSpPr>
          <p:cNvPr id="487" name="Google Shape;487;p7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Hvis du utfører MST-Kruskal på grafen i figur 1, hvilken kant vil velges som den femte i rekken? Det vil si, hvilken kant vil være den femte som legges til i løsningen? Oppgi kanten på formen (i, j), der i &lt; j.</a:t>
            </a:r>
            <a:endParaRPr/>
          </a:p>
        </p:txBody>
      </p:sp>
      <p:pic>
        <p:nvPicPr>
          <p:cNvPr id="488" name="Google Shape;488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8600" y="2571750"/>
            <a:ext cx="3886800" cy="2211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7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2016H - Oppgave 14</a:t>
            </a:r>
            <a:endParaRPr/>
          </a:p>
        </p:txBody>
      </p:sp>
      <p:sp>
        <p:nvSpPr>
          <p:cNvPr id="494" name="Google Shape;494;p79"/>
          <p:cNvSpPr txBox="1"/>
          <p:nvPr/>
        </p:nvSpPr>
        <p:spPr>
          <a:xfrm>
            <a:off x="401825" y="1406425"/>
            <a:ext cx="2169900" cy="33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latin typeface="Courier New"/>
                <a:ea typeface="Courier New"/>
                <a:cs typeface="Courier New"/>
                <a:sym typeface="Courier New"/>
              </a:rPr>
              <a:t>lf = {}</a:t>
            </a:r>
            <a:endParaRPr sz="3000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495" name="Google Shape;495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4125" y="1170125"/>
            <a:ext cx="5862218" cy="333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2016H - Oppgave 14</a:t>
            </a:r>
            <a:endParaRPr/>
          </a:p>
        </p:txBody>
      </p:sp>
      <p:sp>
        <p:nvSpPr>
          <p:cNvPr id="501" name="Google Shape;501;p80"/>
          <p:cNvSpPr txBox="1"/>
          <p:nvPr/>
        </p:nvSpPr>
        <p:spPr>
          <a:xfrm>
            <a:off x="401825" y="1406425"/>
            <a:ext cx="2169900" cy="33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latin typeface="Courier New"/>
                <a:ea typeface="Courier New"/>
                <a:cs typeface="Courier New"/>
                <a:sym typeface="Courier New"/>
              </a:rPr>
              <a:t>lf = {</a:t>
            </a:r>
            <a:endParaRPr sz="3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latin typeface="Courier New"/>
                <a:ea typeface="Courier New"/>
                <a:cs typeface="Courier New"/>
                <a:sym typeface="Courier New"/>
              </a:rPr>
              <a:t> (1,4)</a:t>
            </a:r>
            <a:endParaRPr sz="3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3000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502" name="Google Shape;502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4125" y="1170125"/>
            <a:ext cx="5862218" cy="333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2016H - Oppgave 14</a:t>
            </a:r>
            <a:endParaRPr/>
          </a:p>
        </p:txBody>
      </p:sp>
      <p:sp>
        <p:nvSpPr>
          <p:cNvPr id="508" name="Google Shape;508;p81"/>
          <p:cNvSpPr txBox="1"/>
          <p:nvPr/>
        </p:nvSpPr>
        <p:spPr>
          <a:xfrm>
            <a:off x="401825" y="1406425"/>
            <a:ext cx="2169900" cy="33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latin typeface="Courier New"/>
                <a:ea typeface="Courier New"/>
                <a:cs typeface="Courier New"/>
                <a:sym typeface="Courier New"/>
              </a:rPr>
              <a:t>lf = {</a:t>
            </a:r>
            <a:endParaRPr sz="3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latin typeface="Courier New"/>
                <a:ea typeface="Courier New"/>
                <a:cs typeface="Courier New"/>
                <a:sym typeface="Courier New"/>
              </a:rPr>
              <a:t> (1,4),</a:t>
            </a:r>
            <a:endParaRPr sz="3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latin typeface="Courier New"/>
                <a:ea typeface="Courier New"/>
                <a:cs typeface="Courier New"/>
                <a:sym typeface="Courier New"/>
              </a:rPr>
              <a:t> (2,5)</a:t>
            </a:r>
            <a:endParaRPr sz="3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3000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509" name="Google Shape;509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4125" y="1170125"/>
            <a:ext cx="5862218" cy="333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2016H - Oppgave 14</a:t>
            </a:r>
            <a:endParaRPr/>
          </a:p>
        </p:txBody>
      </p:sp>
      <p:sp>
        <p:nvSpPr>
          <p:cNvPr id="515" name="Google Shape;515;p82"/>
          <p:cNvSpPr txBox="1"/>
          <p:nvPr/>
        </p:nvSpPr>
        <p:spPr>
          <a:xfrm>
            <a:off x="401825" y="1406425"/>
            <a:ext cx="2169900" cy="33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latin typeface="Courier New"/>
                <a:ea typeface="Courier New"/>
                <a:cs typeface="Courier New"/>
                <a:sym typeface="Courier New"/>
              </a:rPr>
              <a:t>lf = {</a:t>
            </a:r>
            <a:endParaRPr sz="3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latin typeface="Courier New"/>
                <a:ea typeface="Courier New"/>
                <a:cs typeface="Courier New"/>
                <a:sym typeface="Courier New"/>
              </a:rPr>
              <a:t> (1,4),</a:t>
            </a:r>
            <a:endParaRPr sz="3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latin typeface="Courier New"/>
                <a:ea typeface="Courier New"/>
                <a:cs typeface="Courier New"/>
                <a:sym typeface="Courier New"/>
              </a:rPr>
              <a:t> (2,5),</a:t>
            </a:r>
            <a:endParaRPr sz="3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latin typeface="Courier New"/>
                <a:ea typeface="Courier New"/>
                <a:cs typeface="Courier New"/>
                <a:sym typeface="Courier New"/>
              </a:rPr>
              <a:t> (3,6)</a:t>
            </a:r>
            <a:endParaRPr sz="3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3000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516" name="Google Shape;516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4125" y="1170125"/>
            <a:ext cx="5862218" cy="333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Dekomponering av et problem</a:t>
            </a:r>
            <a:endParaRPr/>
          </a:p>
        </p:txBody>
      </p:sp>
      <p:sp>
        <p:nvSpPr>
          <p:cNvPr id="96" name="Google Shape;96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chemeClr val="dk1"/>
                </a:solidFill>
              </a:rPr>
              <a:t>Iterasjon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chemeClr val="dk1"/>
                </a:solidFill>
              </a:rPr>
              <a:t> 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chemeClr val="dk1"/>
                </a:solidFill>
              </a:rPr>
              <a:t>Splitt og hersk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chemeClr val="dk1"/>
                </a:solidFill>
              </a:rPr>
              <a:t> 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chemeClr val="dk1"/>
                </a:solidFill>
              </a:rPr>
              <a:t>Dynamisk programmering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chemeClr val="dk1"/>
                </a:solidFill>
              </a:rPr>
              <a:t> 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chemeClr val="dk1"/>
                </a:solidFill>
              </a:rPr>
              <a:t>Grådighet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8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2016H - Oppgave 14</a:t>
            </a:r>
            <a:endParaRPr/>
          </a:p>
        </p:txBody>
      </p:sp>
      <p:sp>
        <p:nvSpPr>
          <p:cNvPr id="522" name="Google Shape;522;p83"/>
          <p:cNvSpPr txBox="1"/>
          <p:nvPr/>
        </p:nvSpPr>
        <p:spPr>
          <a:xfrm>
            <a:off x="401825" y="1406425"/>
            <a:ext cx="2169900" cy="33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latin typeface="Courier New"/>
                <a:ea typeface="Courier New"/>
                <a:cs typeface="Courier New"/>
                <a:sym typeface="Courier New"/>
              </a:rPr>
              <a:t>lf = {</a:t>
            </a:r>
            <a:endParaRPr sz="3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latin typeface="Courier New"/>
                <a:ea typeface="Courier New"/>
                <a:cs typeface="Courier New"/>
                <a:sym typeface="Courier New"/>
              </a:rPr>
              <a:t> (1,4),</a:t>
            </a:r>
            <a:endParaRPr sz="3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latin typeface="Courier New"/>
                <a:ea typeface="Courier New"/>
                <a:cs typeface="Courier New"/>
                <a:sym typeface="Courier New"/>
              </a:rPr>
              <a:t> (2,5),</a:t>
            </a:r>
            <a:endParaRPr sz="3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latin typeface="Courier New"/>
                <a:ea typeface="Courier New"/>
                <a:cs typeface="Courier New"/>
                <a:sym typeface="Courier New"/>
              </a:rPr>
              <a:t> (3,6),</a:t>
            </a:r>
            <a:endParaRPr sz="3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latin typeface="Courier New"/>
                <a:ea typeface="Courier New"/>
                <a:cs typeface="Courier New"/>
                <a:sym typeface="Courier New"/>
              </a:rPr>
              <a:t> (4,5)</a:t>
            </a:r>
            <a:endParaRPr sz="3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3000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523" name="Google Shape;523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4125" y="1170125"/>
            <a:ext cx="5862218" cy="333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8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2016H - Oppgave 14</a:t>
            </a:r>
            <a:endParaRPr/>
          </a:p>
        </p:txBody>
      </p:sp>
      <p:sp>
        <p:nvSpPr>
          <p:cNvPr id="529" name="Google Shape;529;p84"/>
          <p:cNvSpPr txBox="1"/>
          <p:nvPr/>
        </p:nvSpPr>
        <p:spPr>
          <a:xfrm>
            <a:off x="401825" y="1406425"/>
            <a:ext cx="2169900" cy="33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latin typeface="Courier New"/>
                <a:ea typeface="Courier New"/>
                <a:cs typeface="Courier New"/>
                <a:sym typeface="Courier New"/>
              </a:rPr>
              <a:t>lf = {</a:t>
            </a:r>
            <a:endParaRPr sz="3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latin typeface="Courier New"/>
                <a:ea typeface="Courier New"/>
                <a:cs typeface="Courier New"/>
                <a:sym typeface="Courier New"/>
              </a:rPr>
              <a:t> (1,4),</a:t>
            </a:r>
            <a:endParaRPr sz="3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latin typeface="Courier New"/>
                <a:ea typeface="Courier New"/>
                <a:cs typeface="Courier New"/>
                <a:sym typeface="Courier New"/>
              </a:rPr>
              <a:t> (2,5),</a:t>
            </a:r>
            <a:endParaRPr sz="3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latin typeface="Courier New"/>
                <a:ea typeface="Courier New"/>
                <a:cs typeface="Courier New"/>
                <a:sym typeface="Courier New"/>
              </a:rPr>
              <a:t> (3,6),</a:t>
            </a:r>
            <a:endParaRPr sz="3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latin typeface="Courier New"/>
                <a:ea typeface="Courier New"/>
                <a:cs typeface="Courier New"/>
                <a:sym typeface="Courier New"/>
              </a:rPr>
              <a:t> (1,5)</a:t>
            </a:r>
            <a:endParaRPr sz="3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3000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530" name="Google Shape;530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4125" y="1170125"/>
            <a:ext cx="5862217" cy="333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8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2016H - Oppgave 14</a:t>
            </a:r>
            <a:endParaRPr/>
          </a:p>
        </p:txBody>
      </p:sp>
      <p:sp>
        <p:nvSpPr>
          <p:cNvPr id="536" name="Google Shape;536;p85"/>
          <p:cNvSpPr txBox="1"/>
          <p:nvPr/>
        </p:nvSpPr>
        <p:spPr>
          <a:xfrm>
            <a:off x="401825" y="1406425"/>
            <a:ext cx="2169900" cy="33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latin typeface="Courier New"/>
                <a:ea typeface="Courier New"/>
                <a:cs typeface="Courier New"/>
                <a:sym typeface="Courier New"/>
              </a:rPr>
              <a:t>lf = {</a:t>
            </a:r>
            <a:endParaRPr sz="3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latin typeface="Courier New"/>
                <a:ea typeface="Courier New"/>
                <a:cs typeface="Courier New"/>
                <a:sym typeface="Courier New"/>
              </a:rPr>
              <a:t> (1,4),</a:t>
            </a:r>
            <a:endParaRPr sz="3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latin typeface="Courier New"/>
                <a:ea typeface="Courier New"/>
                <a:cs typeface="Courier New"/>
                <a:sym typeface="Courier New"/>
              </a:rPr>
              <a:t> (2,5),</a:t>
            </a:r>
            <a:endParaRPr sz="3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latin typeface="Courier New"/>
                <a:ea typeface="Courier New"/>
                <a:cs typeface="Courier New"/>
                <a:sym typeface="Courier New"/>
              </a:rPr>
              <a:t> (3,6),</a:t>
            </a:r>
            <a:endParaRPr sz="3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latin typeface="Courier New"/>
                <a:ea typeface="Courier New"/>
                <a:cs typeface="Courier New"/>
                <a:sym typeface="Courier New"/>
              </a:rPr>
              <a:t> (4,5),</a:t>
            </a:r>
            <a:endParaRPr sz="3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latin typeface="Courier New"/>
                <a:ea typeface="Courier New"/>
                <a:cs typeface="Courier New"/>
                <a:sym typeface="Courier New"/>
              </a:rPr>
              <a:t> (1,5)</a:t>
            </a:r>
            <a:endParaRPr sz="3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3000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537" name="Google Shape;537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4125" y="1170125"/>
            <a:ext cx="5862211" cy="333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8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2016H - Oppgave 14</a:t>
            </a:r>
            <a:endParaRPr/>
          </a:p>
        </p:txBody>
      </p:sp>
      <p:sp>
        <p:nvSpPr>
          <p:cNvPr id="543" name="Google Shape;543;p86"/>
          <p:cNvSpPr txBox="1"/>
          <p:nvPr/>
        </p:nvSpPr>
        <p:spPr>
          <a:xfrm>
            <a:off x="401825" y="1406425"/>
            <a:ext cx="2169900" cy="33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latin typeface="Courier New"/>
                <a:ea typeface="Courier New"/>
                <a:cs typeface="Courier New"/>
                <a:sym typeface="Courier New"/>
              </a:rPr>
              <a:t>lf = {</a:t>
            </a:r>
            <a:endParaRPr sz="3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latin typeface="Courier New"/>
                <a:ea typeface="Courier New"/>
                <a:cs typeface="Courier New"/>
                <a:sym typeface="Courier New"/>
              </a:rPr>
              <a:t> (1,4),</a:t>
            </a:r>
            <a:endParaRPr sz="3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latin typeface="Courier New"/>
                <a:ea typeface="Courier New"/>
                <a:cs typeface="Courier New"/>
                <a:sym typeface="Courier New"/>
              </a:rPr>
              <a:t> (2,5),</a:t>
            </a:r>
            <a:endParaRPr sz="3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latin typeface="Courier New"/>
                <a:ea typeface="Courier New"/>
                <a:cs typeface="Courier New"/>
                <a:sym typeface="Courier New"/>
              </a:rPr>
              <a:t> (3,6),</a:t>
            </a:r>
            <a:endParaRPr sz="3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latin typeface="Courier New"/>
                <a:ea typeface="Courier New"/>
                <a:cs typeface="Courier New"/>
                <a:sym typeface="Courier New"/>
              </a:rPr>
              <a:t> (4,5)</a:t>
            </a:r>
            <a:endParaRPr sz="3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3000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544" name="Google Shape;544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4125" y="1170125"/>
            <a:ext cx="5862211" cy="333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64863" y="881275"/>
            <a:ext cx="4180725" cy="4180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8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2016H - Oppgave 14</a:t>
            </a:r>
            <a:endParaRPr/>
          </a:p>
        </p:txBody>
      </p:sp>
      <p:sp>
        <p:nvSpPr>
          <p:cNvPr id="551" name="Google Shape;551;p87"/>
          <p:cNvSpPr txBox="1"/>
          <p:nvPr/>
        </p:nvSpPr>
        <p:spPr>
          <a:xfrm>
            <a:off x="401825" y="1406425"/>
            <a:ext cx="2169900" cy="33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latin typeface="Courier New"/>
                <a:ea typeface="Courier New"/>
                <a:cs typeface="Courier New"/>
                <a:sym typeface="Courier New"/>
              </a:rPr>
              <a:t>lf = {</a:t>
            </a:r>
            <a:endParaRPr sz="3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latin typeface="Courier New"/>
                <a:ea typeface="Courier New"/>
                <a:cs typeface="Courier New"/>
                <a:sym typeface="Courier New"/>
              </a:rPr>
              <a:t> (1,4),</a:t>
            </a:r>
            <a:endParaRPr sz="3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latin typeface="Courier New"/>
                <a:ea typeface="Courier New"/>
                <a:cs typeface="Courier New"/>
                <a:sym typeface="Courier New"/>
              </a:rPr>
              <a:t> (2,5),</a:t>
            </a:r>
            <a:endParaRPr sz="3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latin typeface="Courier New"/>
                <a:ea typeface="Courier New"/>
                <a:cs typeface="Courier New"/>
                <a:sym typeface="Courier New"/>
              </a:rPr>
              <a:t> (3,6),</a:t>
            </a:r>
            <a:endParaRPr sz="3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latin typeface="Courier New"/>
                <a:ea typeface="Courier New"/>
                <a:cs typeface="Courier New"/>
                <a:sym typeface="Courier New"/>
              </a:rPr>
              <a:t> (4,5)</a:t>
            </a:r>
            <a:endParaRPr sz="3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3000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552" name="Google Shape;552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4125" y="1170125"/>
            <a:ext cx="5862218" cy="333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2016H - Oppgave 14</a:t>
            </a:r>
            <a:endParaRPr/>
          </a:p>
        </p:txBody>
      </p:sp>
      <p:sp>
        <p:nvSpPr>
          <p:cNvPr id="558" name="Google Shape;558;p88"/>
          <p:cNvSpPr txBox="1"/>
          <p:nvPr/>
        </p:nvSpPr>
        <p:spPr>
          <a:xfrm>
            <a:off x="401825" y="1406425"/>
            <a:ext cx="2169900" cy="33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latin typeface="Courier New"/>
                <a:ea typeface="Courier New"/>
                <a:cs typeface="Courier New"/>
                <a:sym typeface="Courier New"/>
              </a:rPr>
              <a:t>lf = {</a:t>
            </a:r>
            <a:endParaRPr sz="3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latin typeface="Courier New"/>
                <a:ea typeface="Courier New"/>
                <a:cs typeface="Courier New"/>
                <a:sym typeface="Courier New"/>
              </a:rPr>
              <a:t> (1,4),</a:t>
            </a:r>
            <a:endParaRPr sz="3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latin typeface="Courier New"/>
                <a:ea typeface="Courier New"/>
                <a:cs typeface="Courier New"/>
                <a:sym typeface="Courier New"/>
              </a:rPr>
              <a:t> (2,5),</a:t>
            </a:r>
            <a:endParaRPr sz="3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latin typeface="Courier New"/>
                <a:ea typeface="Courier New"/>
                <a:cs typeface="Courier New"/>
                <a:sym typeface="Courier New"/>
              </a:rPr>
              <a:t> (3,6),</a:t>
            </a:r>
            <a:endParaRPr sz="3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latin typeface="Courier New"/>
                <a:ea typeface="Courier New"/>
                <a:cs typeface="Courier New"/>
                <a:sym typeface="Courier New"/>
              </a:rPr>
              <a:t> (4,5),</a:t>
            </a:r>
            <a:endParaRPr sz="3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GB" sz="3000">
                <a:latin typeface="Courier New"/>
                <a:ea typeface="Courier New"/>
                <a:cs typeface="Courier New"/>
                <a:sym typeface="Courier New"/>
              </a:rPr>
              <a:t>(5,6)</a:t>
            </a:r>
            <a:endParaRPr b="1" sz="3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3000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559" name="Google Shape;559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4125" y="1170125"/>
            <a:ext cx="5862214" cy="333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8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2016H - Oppgave 14</a:t>
            </a:r>
            <a:endParaRPr/>
          </a:p>
        </p:txBody>
      </p:sp>
      <p:sp>
        <p:nvSpPr>
          <p:cNvPr id="565" name="Google Shape;565;p89"/>
          <p:cNvSpPr txBox="1"/>
          <p:nvPr/>
        </p:nvSpPr>
        <p:spPr>
          <a:xfrm>
            <a:off x="401825" y="1406425"/>
            <a:ext cx="2169900" cy="33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latin typeface="Courier New"/>
                <a:ea typeface="Courier New"/>
                <a:cs typeface="Courier New"/>
                <a:sym typeface="Courier New"/>
              </a:rPr>
              <a:t>lf = {</a:t>
            </a:r>
            <a:endParaRPr sz="3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latin typeface="Courier New"/>
                <a:ea typeface="Courier New"/>
                <a:cs typeface="Courier New"/>
                <a:sym typeface="Courier New"/>
              </a:rPr>
              <a:t> (1,4),</a:t>
            </a:r>
            <a:endParaRPr sz="3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latin typeface="Courier New"/>
                <a:ea typeface="Courier New"/>
                <a:cs typeface="Courier New"/>
                <a:sym typeface="Courier New"/>
              </a:rPr>
              <a:t> (2,5),</a:t>
            </a:r>
            <a:endParaRPr sz="3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latin typeface="Courier New"/>
                <a:ea typeface="Courier New"/>
                <a:cs typeface="Courier New"/>
                <a:sym typeface="Courier New"/>
              </a:rPr>
              <a:t> (3,6),</a:t>
            </a:r>
            <a:endParaRPr sz="3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latin typeface="Courier New"/>
                <a:ea typeface="Courier New"/>
                <a:cs typeface="Courier New"/>
                <a:sym typeface="Courier New"/>
              </a:rPr>
              <a:t> (4,5),</a:t>
            </a:r>
            <a:endParaRPr sz="3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GB" sz="3000">
                <a:latin typeface="Courier New"/>
                <a:ea typeface="Courier New"/>
                <a:cs typeface="Courier New"/>
                <a:sym typeface="Courier New"/>
              </a:rPr>
              <a:t>(5,6)</a:t>
            </a:r>
            <a:endParaRPr b="1" sz="3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3000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566" name="Google Shape;566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4125" y="1170125"/>
            <a:ext cx="5862218" cy="333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90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Prims algoritme</a:t>
            </a:r>
            <a:endParaRPr sz="3000"/>
          </a:p>
        </p:txBody>
      </p:sp>
      <p:sp>
        <p:nvSpPr>
          <p:cNvPr id="572" name="Google Shape;572;p90"/>
          <p:cNvSpPr txBox="1"/>
          <p:nvPr/>
        </p:nvSpPr>
        <p:spPr>
          <a:xfrm>
            <a:off x="457200" y="1200150"/>
            <a:ext cx="4907100" cy="37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48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Vedlikeholder en løsningsmengde med noder</a:t>
            </a:r>
            <a:endParaRPr sz="1800"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48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Legger til en node som deler kant med løsningsmengden hver iterasjon</a:t>
            </a:r>
            <a:endParaRPr sz="1800"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48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Så lenge kanten denne noden legger til ikke gir en sykel og er den billigst mulige, så er den trygg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O(E lg V) (med min-heap)</a:t>
            </a:r>
            <a:endParaRPr sz="1800"/>
          </a:p>
        </p:txBody>
      </p:sp>
      <p:pic>
        <p:nvPicPr>
          <p:cNvPr id="573" name="Google Shape;573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36325" y="663122"/>
            <a:ext cx="3163025" cy="44282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91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Prims algoritme</a:t>
            </a:r>
            <a:endParaRPr sz="3000"/>
          </a:p>
        </p:txBody>
      </p:sp>
      <p:pic>
        <p:nvPicPr>
          <p:cNvPr id="579" name="Google Shape;579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1215779"/>
            <a:ext cx="2696657" cy="3775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" name="Google Shape;580;p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06257" y="1215779"/>
            <a:ext cx="2696657" cy="3775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581" name="Google Shape;581;p9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55315" y="1215779"/>
            <a:ext cx="2696658" cy="37753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92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Prims algoritme</a:t>
            </a:r>
            <a:endParaRPr sz="3000"/>
          </a:p>
        </p:txBody>
      </p:sp>
      <p:pic>
        <p:nvPicPr>
          <p:cNvPr id="587" name="Google Shape;587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15779"/>
            <a:ext cx="2696657" cy="3775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588" name="Google Shape;588;p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01458" y="1215779"/>
            <a:ext cx="2696657" cy="3775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589" name="Google Shape;589;p9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50515" y="1215779"/>
            <a:ext cx="2696658" cy="37753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Asymptotisk notasjon</a:t>
            </a:r>
            <a:endParaRPr/>
          </a:p>
        </p:txBody>
      </p:sp>
      <p:sp>
        <p:nvSpPr>
          <p:cNvPr id="102" name="Google Shape;102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2000">
                <a:solidFill>
                  <a:schemeClr val="dk1"/>
                </a:solidFill>
              </a:rPr>
              <a:t>Asymptotisk notasjon </a:t>
            </a:r>
            <a:r>
              <a:rPr lang="en-GB" sz="2000">
                <a:solidFill>
                  <a:schemeClr val="dk1"/>
                </a:solidFill>
              </a:rPr>
              <a:t>beskriver hvordan en funksjon oppfører seg når inputstørrelsen blir veldig stor. I algoritmesammenheng er funksjonen ofte </a:t>
            </a:r>
            <a:r>
              <a:rPr b="1" lang="en-GB" sz="2000">
                <a:solidFill>
                  <a:schemeClr val="dk1"/>
                </a:solidFill>
              </a:rPr>
              <a:t>tidsbruk gitt en inputstørrelse</a:t>
            </a:r>
            <a:r>
              <a:rPr lang="en-GB" sz="2000">
                <a:solidFill>
                  <a:schemeClr val="dk1"/>
                </a:solidFill>
              </a:rPr>
              <a:t>.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000">
                <a:solidFill>
                  <a:schemeClr val="dk1"/>
                </a:solidFill>
              </a:rPr>
              <a:t> 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000">
                <a:solidFill>
                  <a:schemeClr val="dk1"/>
                </a:solidFill>
              </a:rPr>
              <a:t>Asymptotisk notasjon gir oss ikke en presis beskrivelse av veksten til en funksjon, men den gir oss øvre og nedre grenser.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000">
                <a:solidFill>
                  <a:schemeClr val="dk1"/>
                </a:solidFill>
              </a:rPr>
              <a:t> 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000">
                <a:solidFill>
                  <a:schemeClr val="dk1"/>
                </a:solidFill>
              </a:rPr>
              <a:t>Asymptotisk notasjon gjør det enklere å beskrive og sammenligne ulike algoritmer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93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Prims algoritme</a:t>
            </a:r>
            <a:endParaRPr sz="3000"/>
          </a:p>
        </p:txBody>
      </p:sp>
      <p:pic>
        <p:nvPicPr>
          <p:cNvPr id="595" name="Google Shape;595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2775" y="1157904"/>
            <a:ext cx="2696657" cy="3775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596" name="Google Shape;596;p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25658" y="1157904"/>
            <a:ext cx="2696657" cy="37753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9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Korteste vei</a:t>
            </a:r>
            <a:endParaRPr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95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Eksempel på bruk</a:t>
            </a:r>
            <a:endParaRPr sz="3000"/>
          </a:p>
        </p:txBody>
      </p:sp>
      <p:pic>
        <p:nvPicPr>
          <p:cNvPr descr="peer-to-peer-network.jpg" id="607" name="Google Shape;607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6000" y="853375"/>
            <a:ext cx="5652000" cy="3811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96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Eksempel på bruk</a:t>
            </a:r>
            <a:endParaRPr sz="3000"/>
          </a:p>
        </p:txBody>
      </p:sp>
      <p:pic>
        <p:nvPicPr>
          <p:cNvPr descr="Skjermdump fra 2014-09-27 16:22:57.png" id="613" name="Google Shape;613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6962" y="904700"/>
            <a:ext cx="6030075" cy="3825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97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Eksempel på bruk</a:t>
            </a:r>
            <a:endParaRPr sz="3000"/>
          </a:p>
        </p:txBody>
      </p:sp>
      <p:pic>
        <p:nvPicPr>
          <p:cNvPr descr="Rubiks_cube_by_keqs.jpg" id="619" name="Google Shape;619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1125" y="1680721"/>
            <a:ext cx="1349016" cy="139011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20" name="Google Shape;620;p97"/>
          <p:cNvCxnSpPr>
            <a:stCxn id="619" idx="3"/>
          </p:cNvCxnSpPr>
          <p:nvPr/>
        </p:nvCxnSpPr>
        <p:spPr>
          <a:xfrm flipH="1" rot="10800000">
            <a:off x="5160141" y="2369777"/>
            <a:ext cx="740100" cy="60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21" name="Google Shape;621;p97"/>
          <p:cNvCxnSpPr>
            <a:stCxn id="619" idx="0"/>
          </p:cNvCxnSpPr>
          <p:nvPr/>
        </p:nvCxnSpPr>
        <p:spPr>
          <a:xfrm rot="10800000">
            <a:off x="4482633" y="1147621"/>
            <a:ext cx="3000" cy="5331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22" name="Google Shape;622;p97"/>
          <p:cNvCxnSpPr>
            <a:stCxn id="619" idx="1"/>
          </p:cNvCxnSpPr>
          <p:nvPr/>
        </p:nvCxnSpPr>
        <p:spPr>
          <a:xfrm rot="10800000">
            <a:off x="3183525" y="2375777"/>
            <a:ext cx="6276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23" name="Google Shape;623;p97"/>
          <p:cNvCxnSpPr>
            <a:stCxn id="619" idx="2"/>
          </p:cNvCxnSpPr>
          <p:nvPr/>
        </p:nvCxnSpPr>
        <p:spPr>
          <a:xfrm>
            <a:off x="4485633" y="3070833"/>
            <a:ext cx="0" cy="5580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descr="Rubiks_cube_by_keqs.jpg" id="624" name="Google Shape;624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4963" y="1867946"/>
            <a:ext cx="979852" cy="100969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ubiks_cube_by_keqs.jpg" id="625" name="Google Shape;625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95715" y="38775"/>
            <a:ext cx="979852" cy="100969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ubiks_cube_by_keqs.jpg" id="626" name="Google Shape;626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19187" y="1870937"/>
            <a:ext cx="979852" cy="100969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ubiks_cube_by_keqs.jpg" id="627" name="Google Shape;627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95715" y="3655677"/>
            <a:ext cx="979852" cy="100969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28" name="Google Shape;628;p97"/>
          <p:cNvCxnSpPr/>
          <p:nvPr/>
        </p:nvCxnSpPr>
        <p:spPr>
          <a:xfrm rot="10800000">
            <a:off x="1647925" y="1848300"/>
            <a:ext cx="277800" cy="1356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29" name="Google Shape;629;p97"/>
          <p:cNvCxnSpPr/>
          <p:nvPr/>
        </p:nvCxnSpPr>
        <p:spPr>
          <a:xfrm flipH="1">
            <a:off x="1725250" y="2933825"/>
            <a:ext cx="316800" cy="2196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descr="Rubiks_cube_by_keqs.jpg" id="630" name="Google Shape;630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6097" y="3070822"/>
            <a:ext cx="672576" cy="69304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ubiks_cube_by_keqs.jpg" id="631" name="Google Shape;631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6097" y="1242022"/>
            <a:ext cx="672576" cy="69304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32" name="Google Shape;632;p97"/>
          <p:cNvCxnSpPr/>
          <p:nvPr/>
        </p:nvCxnSpPr>
        <p:spPr>
          <a:xfrm flipH="1" rot="10800000">
            <a:off x="7257050" y="1783675"/>
            <a:ext cx="387600" cy="2196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33" name="Google Shape;633;p97"/>
          <p:cNvCxnSpPr/>
          <p:nvPr/>
        </p:nvCxnSpPr>
        <p:spPr>
          <a:xfrm>
            <a:off x="7127800" y="2818825"/>
            <a:ext cx="381300" cy="2520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descr="Rubiks_cube_by_keqs.jpg" id="634" name="Google Shape;634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35247" y="3003297"/>
            <a:ext cx="672576" cy="69304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ubiks_cube_by_keqs.jpg" id="635" name="Google Shape;635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35247" y="1381297"/>
            <a:ext cx="672576" cy="6930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98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Generelt om problemet</a:t>
            </a:r>
            <a:endParaRPr sz="3000"/>
          </a:p>
        </p:txBody>
      </p:sp>
      <p:sp>
        <p:nvSpPr>
          <p:cNvPr id="641" name="Google Shape;641;p98"/>
          <p:cNvSpPr txBox="1"/>
          <p:nvPr/>
        </p:nvSpPr>
        <p:spPr>
          <a:xfrm>
            <a:off x="457200" y="1051738"/>
            <a:ext cx="4907100" cy="37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48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En korteste vei mellom to noder i en graf er en sti mellom to noder med minst mulig vekt</a:t>
            </a:r>
            <a:endParaRPr sz="1800"/>
          </a:p>
          <a:p>
            <a:pPr indent="0" lvl="0" marL="45720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48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Optimal substruktur: en korteste vei består av korteste veier</a:t>
            </a:r>
            <a:endParaRPr sz="1800"/>
          </a:p>
          <a:p>
            <a:pPr indent="0" lvl="0" marL="45720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48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Om grafen har negative sykler er ikke problemet definert.</a:t>
            </a:r>
            <a:endParaRPr sz="1800"/>
          </a:p>
          <a:p>
            <a:pPr indent="0" lvl="0" marL="45720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48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Korteste veier er enkle, de inneholder ingen sykler</a:t>
            </a:r>
            <a:endParaRPr sz="1800"/>
          </a:p>
        </p:txBody>
      </p:sp>
      <p:pic>
        <p:nvPicPr>
          <p:cNvPr id="642" name="Google Shape;642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17825" y="1063392"/>
            <a:ext cx="2696657" cy="37753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99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Relaxation</a:t>
            </a:r>
            <a:endParaRPr sz="3000"/>
          </a:p>
        </p:txBody>
      </p:sp>
      <p:sp>
        <p:nvSpPr>
          <p:cNvPr id="648" name="Google Shape;648;p99"/>
          <p:cNvSpPr/>
          <p:nvPr/>
        </p:nvSpPr>
        <p:spPr>
          <a:xfrm>
            <a:off x="5320125" y="1759400"/>
            <a:ext cx="652800" cy="652800"/>
          </a:xfrm>
          <a:prstGeom prst="ellipse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9" name="Google Shape;649;p99"/>
          <p:cNvSpPr/>
          <p:nvPr/>
        </p:nvSpPr>
        <p:spPr>
          <a:xfrm>
            <a:off x="6397900" y="2716900"/>
            <a:ext cx="652800" cy="652800"/>
          </a:xfrm>
          <a:prstGeom prst="ellipse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50" name="Google Shape;650;p99"/>
          <p:cNvCxnSpPr>
            <a:stCxn id="648" idx="5"/>
            <a:endCxn id="649" idx="1"/>
          </p:cNvCxnSpPr>
          <p:nvPr/>
        </p:nvCxnSpPr>
        <p:spPr>
          <a:xfrm>
            <a:off x="5877325" y="2316600"/>
            <a:ext cx="616200" cy="4959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651" name="Google Shape;651;p99"/>
          <p:cNvSpPr txBox="1"/>
          <p:nvPr/>
        </p:nvSpPr>
        <p:spPr>
          <a:xfrm>
            <a:off x="5475525" y="1791700"/>
            <a:ext cx="342000" cy="4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2400"/>
              <a:t>u</a:t>
            </a:r>
            <a:endParaRPr i="1" sz="2400"/>
          </a:p>
        </p:txBody>
      </p:sp>
      <p:sp>
        <p:nvSpPr>
          <p:cNvPr id="652" name="Google Shape;652;p99"/>
          <p:cNvSpPr txBox="1"/>
          <p:nvPr/>
        </p:nvSpPr>
        <p:spPr>
          <a:xfrm>
            <a:off x="6553300" y="2743150"/>
            <a:ext cx="342000" cy="4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2400"/>
              <a:t>v</a:t>
            </a:r>
            <a:endParaRPr i="1" sz="2400"/>
          </a:p>
        </p:txBody>
      </p:sp>
      <p:cxnSp>
        <p:nvCxnSpPr>
          <p:cNvPr id="653" name="Google Shape;653;p99"/>
          <p:cNvCxnSpPr>
            <a:stCxn id="648" idx="3"/>
          </p:cNvCxnSpPr>
          <p:nvPr/>
        </p:nvCxnSpPr>
        <p:spPr>
          <a:xfrm flipH="1">
            <a:off x="5069225" y="2316600"/>
            <a:ext cx="346500" cy="4029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654" name="Google Shape;654;p99"/>
          <p:cNvCxnSpPr>
            <a:endCxn id="648" idx="6"/>
          </p:cNvCxnSpPr>
          <p:nvPr/>
        </p:nvCxnSpPr>
        <p:spPr>
          <a:xfrm rot="10800000">
            <a:off x="5972925" y="2085800"/>
            <a:ext cx="699000" cy="198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655" name="Google Shape;655;p99"/>
          <p:cNvCxnSpPr>
            <a:endCxn id="649" idx="3"/>
          </p:cNvCxnSpPr>
          <p:nvPr/>
        </p:nvCxnSpPr>
        <p:spPr>
          <a:xfrm flipH="1" rot="10800000">
            <a:off x="6090300" y="3274100"/>
            <a:ext cx="403200" cy="4794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656" name="Google Shape;656;p99"/>
          <p:cNvCxnSpPr>
            <a:stCxn id="649" idx="5"/>
          </p:cNvCxnSpPr>
          <p:nvPr/>
        </p:nvCxnSpPr>
        <p:spPr>
          <a:xfrm>
            <a:off x="6955100" y="3274100"/>
            <a:ext cx="473100" cy="4278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657" name="Google Shape;657;p99"/>
          <p:cNvCxnSpPr>
            <a:endCxn id="648" idx="2"/>
          </p:cNvCxnSpPr>
          <p:nvPr/>
        </p:nvCxnSpPr>
        <p:spPr>
          <a:xfrm flipH="1" rot="10800000">
            <a:off x="4823925" y="2085800"/>
            <a:ext cx="496200" cy="198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658" name="Google Shape;658;p99"/>
          <p:cNvSpPr txBox="1"/>
          <p:nvPr/>
        </p:nvSpPr>
        <p:spPr>
          <a:xfrm>
            <a:off x="5242575" y="1423913"/>
            <a:ext cx="807900" cy="40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/>
              <a:t>u</a:t>
            </a:r>
            <a:r>
              <a:rPr lang="en-GB"/>
              <a:t>.</a:t>
            </a:r>
            <a:r>
              <a:rPr i="1" lang="en-GB"/>
              <a:t>d</a:t>
            </a:r>
            <a:r>
              <a:rPr lang="en-GB"/>
              <a:t> = 3</a:t>
            </a:r>
            <a:endParaRPr/>
          </a:p>
        </p:txBody>
      </p:sp>
      <p:sp>
        <p:nvSpPr>
          <p:cNvPr id="659" name="Google Shape;659;p99"/>
          <p:cNvSpPr txBox="1"/>
          <p:nvPr/>
        </p:nvSpPr>
        <p:spPr>
          <a:xfrm>
            <a:off x="6997625" y="2594463"/>
            <a:ext cx="807900" cy="40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/>
              <a:t>v</a:t>
            </a:r>
            <a:r>
              <a:rPr lang="en-GB"/>
              <a:t>.</a:t>
            </a:r>
            <a:r>
              <a:rPr i="1" lang="en-GB"/>
              <a:t>d</a:t>
            </a:r>
            <a:r>
              <a:rPr lang="en-GB"/>
              <a:t> = 8</a:t>
            </a:r>
            <a:endParaRPr/>
          </a:p>
        </p:txBody>
      </p:sp>
      <p:sp>
        <p:nvSpPr>
          <p:cNvPr id="660" name="Google Shape;660;p99"/>
          <p:cNvSpPr txBox="1"/>
          <p:nvPr/>
        </p:nvSpPr>
        <p:spPr>
          <a:xfrm>
            <a:off x="5320113" y="2524425"/>
            <a:ext cx="1058100" cy="40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/>
              <a:t>w</a:t>
            </a:r>
            <a:r>
              <a:rPr lang="en-GB"/>
              <a:t>(</a:t>
            </a:r>
            <a:r>
              <a:rPr i="1" lang="en-GB"/>
              <a:t>u</a:t>
            </a:r>
            <a:r>
              <a:rPr lang="en-GB"/>
              <a:t>,</a:t>
            </a:r>
            <a:r>
              <a:rPr i="1" lang="en-GB"/>
              <a:t>v</a:t>
            </a:r>
            <a:r>
              <a:rPr lang="en-GB"/>
              <a:t>) = 2</a:t>
            </a:r>
            <a:endParaRPr/>
          </a:p>
        </p:txBody>
      </p:sp>
      <p:sp>
        <p:nvSpPr>
          <p:cNvPr id="661" name="Google Shape;661;p99"/>
          <p:cNvSpPr txBox="1"/>
          <p:nvPr/>
        </p:nvSpPr>
        <p:spPr>
          <a:xfrm>
            <a:off x="6997625" y="2594463"/>
            <a:ext cx="807900" cy="40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/>
              <a:t>v</a:t>
            </a:r>
            <a:r>
              <a:rPr lang="en-GB"/>
              <a:t>.</a:t>
            </a:r>
            <a:r>
              <a:rPr i="1" lang="en-GB"/>
              <a:t>d</a:t>
            </a:r>
            <a:r>
              <a:rPr lang="en-GB"/>
              <a:t> = 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662" name="Google Shape;662;p99"/>
          <p:cNvSpPr txBox="1"/>
          <p:nvPr/>
        </p:nvSpPr>
        <p:spPr>
          <a:xfrm>
            <a:off x="457200" y="1200150"/>
            <a:ext cx="40425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90500" lvl="0" marL="34290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-GB"/>
              <a:t>INITIALIZE-SINGLE-SOURCE (G, </a:t>
            </a:r>
            <a:r>
              <a:rPr i="1" lang="en-GB"/>
              <a:t>s</a:t>
            </a:r>
            <a:r>
              <a:rPr lang="en-GB"/>
              <a:t>)</a:t>
            </a:r>
            <a:endParaRPr/>
          </a:p>
          <a:p>
            <a:pPr indent="-190500" lvl="0" marL="80010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b="1" lang="en-GB"/>
              <a:t>for</a:t>
            </a:r>
            <a:r>
              <a:rPr lang="en-GB"/>
              <a:t> each vertex </a:t>
            </a:r>
            <a:r>
              <a:rPr i="1" lang="en-GB"/>
              <a:t>v</a:t>
            </a:r>
            <a:r>
              <a:rPr lang="en-GB"/>
              <a:t> ∈ G.V</a:t>
            </a:r>
            <a:endParaRPr/>
          </a:p>
          <a:p>
            <a:pPr indent="-190500" lvl="0" marL="125730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i="1" lang="en-GB"/>
              <a:t>v</a:t>
            </a:r>
            <a:r>
              <a:rPr lang="en-GB"/>
              <a:t>.</a:t>
            </a:r>
            <a:r>
              <a:rPr i="1" lang="en-GB"/>
              <a:t>d</a:t>
            </a:r>
            <a:r>
              <a:rPr lang="en-GB"/>
              <a:t> = ∞</a:t>
            </a:r>
            <a:endParaRPr/>
          </a:p>
          <a:p>
            <a:pPr indent="-190500" lvl="0" marL="125730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i="1" lang="en-GB"/>
              <a:t>v</a:t>
            </a:r>
            <a:r>
              <a:rPr lang="en-GB"/>
              <a:t>.</a:t>
            </a:r>
            <a:r>
              <a:rPr i="1" lang="en-GB"/>
              <a:t>π</a:t>
            </a:r>
            <a:r>
              <a:rPr lang="en-GB"/>
              <a:t> = NIL</a:t>
            </a:r>
            <a:endParaRPr/>
          </a:p>
          <a:p>
            <a:pPr indent="-190500" lvl="0" marL="80010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i="1" lang="en-GB"/>
              <a:t>s</a:t>
            </a:r>
            <a:r>
              <a:rPr lang="en-GB"/>
              <a:t>.d = 0</a:t>
            </a:r>
            <a:endParaRPr/>
          </a:p>
          <a:p>
            <a:pPr indent="-190500" lvl="0" marL="34290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190500" lvl="0" marL="34290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-GB"/>
              <a:t>RELAX (</a:t>
            </a:r>
            <a:r>
              <a:rPr i="1" lang="en-GB"/>
              <a:t>u</a:t>
            </a:r>
            <a:r>
              <a:rPr lang="en-GB"/>
              <a:t>, </a:t>
            </a:r>
            <a:r>
              <a:rPr i="1" lang="en-GB"/>
              <a:t>v</a:t>
            </a:r>
            <a:r>
              <a:rPr lang="en-GB"/>
              <a:t>, </a:t>
            </a:r>
            <a:r>
              <a:rPr i="1" lang="en-GB"/>
              <a:t>w</a:t>
            </a:r>
            <a:r>
              <a:rPr lang="en-GB"/>
              <a:t>)</a:t>
            </a:r>
            <a:endParaRPr/>
          </a:p>
          <a:p>
            <a:pPr indent="-190500" lvl="0" marL="80010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b="1" lang="en-GB"/>
              <a:t>if</a:t>
            </a:r>
            <a:r>
              <a:rPr lang="en-GB"/>
              <a:t> </a:t>
            </a:r>
            <a:r>
              <a:rPr i="1" lang="en-GB"/>
              <a:t>v</a:t>
            </a:r>
            <a:r>
              <a:rPr lang="en-GB"/>
              <a:t>.</a:t>
            </a:r>
            <a:r>
              <a:rPr i="1" lang="en-GB"/>
              <a:t>d</a:t>
            </a:r>
            <a:r>
              <a:rPr lang="en-GB"/>
              <a:t> &gt; </a:t>
            </a:r>
            <a:r>
              <a:rPr i="1" lang="en-GB"/>
              <a:t>u</a:t>
            </a:r>
            <a:r>
              <a:rPr lang="en-GB"/>
              <a:t>.</a:t>
            </a:r>
            <a:r>
              <a:rPr i="1" lang="en-GB"/>
              <a:t>d</a:t>
            </a:r>
            <a:r>
              <a:rPr lang="en-GB"/>
              <a:t> + </a:t>
            </a:r>
            <a:r>
              <a:rPr i="1" lang="en-GB"/>
              <a:t>w</a:t>
            </a:r>
            <a:r>
              <a:rPr lang="en-GB"/>
              <a:t>(</a:t>
            </a:r>
            <a:r>
              <a:rPr i="1" lang="en-GB"/>
              <a:t>u</a:t>
            </a:r>
            <a:r>
              <a:rPr lang="en-GB"/>
              <a:t>,</a:t>
            </a:r>
            <a:r>
              <a:rPr i="1" lang="en-GB"/>
              <a:t>v</a:t>
            </a:r>
            <a:r>
              <a:rPr lang="en-GB"/>
              <a:t>)</a:t>
            </a:r>
            <a:endParaRPr/>
          </a:p>
          <a:p>
            <a:pPr indent="-190500" lvl="0" marL="125730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i="1" lang="en-GB"/>
              <a:t>v</a:t>
            </a:r>
            <a:r>
              <a:rPr lang="en-GB"/>
              <a:t>.</a:t>
            </a:r>
            <a:r>
              <a:rPr i="1" lang="en-GB"/>
              <a:t>d</a:t>
            </a:r>
            <a:r>
              <a:rPr lang="en-GB"/>
              <a:t> = </a:t>
            </a:r>
            <a:r>
              <a:rPr i="1" lang="en-GB"/>
              <a:t>u</a:t>
            </a:r>
            <a:r>
              <a:rPr lang="en-GB"/>
              <a:t>.</a:t>
            </a:r>
            <a:r>
              <a:rPr i="1" lang="en-GB"/>
              <a:t>d</a:t>
            </a:r>
            <a:r>
              <a:rPr lang="en-GB"/>
              <a:t> + </a:t>
            </a:r>
            <a:r>
              <a:rPr i="1" lang="en-GB"/>
              <a:t>w</a:t>
            </a:r>
            <a:r>
              <a:rPr lang="en-GB"/>
              <a:t>(</a:t>
            </a:r>
            <a:r>
              <a:rPr i="1" lang="en-GB"/>
              <a:t>u</a:t>
            </a:r>
            <a:r>
              <a:rPr lang="en-GB"/>
              <a:t>,</a:t>
            </a:r>
            <a:r>
              <a:rPr i="1" lang="en-GB"/>
              <a:t>v</a:t>
            </a:r>
            <a:r>
              <a:rPr lang="en-GB"/>
              <a:t>)</a:t>
            </a:r>
            <a:endParaRPr/>
          </a:p>
          <a:p>
            <a:pPr indent="-190500" lvl="0" marL="125730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i="1" lang="en-GB"/>
              <a:t>v</a:t>
            </a:r>
            <a:r>
              <a:rPr lang="en-GB"/>
              <a:t>.</a:t>
            </a:r>
            <a:r>
              <a:rPr i="1" lang="en-GB">
                <a:solidFill>
                  <a:srgbClr val="000000"/>
                </a:solidFill>
              </a:rPr>
              <a:t>π</a:t>
            </a:r>
            <a:r>
              <a:rPr lang="en-GB"/>
              <a:t> = </a:t>
            </a:r>
            <a:r>
              <a:rPr i="1" lang="en-GB"/>
              <a:t>u</a:t>
            </a:r>
            <a:endParaRPr i="1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6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100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Relaxation</a:t>
            </a:r>
            <a:endParaRPr sz="3000"/>
          </a:p>
        </p:txBody>
      </p:sp>
      <p:sp>
        <p:nvSpPr>
          <p:cNvPr id="668" name="Google Shape;668;p100"/>
          <p:cNvSpPr/>
          <p:nvPr/>
        </p:nvSpPr>
        <p:spPr>
          <a:xfrm>
            <a:off x="5320125" y="1759400"/>
            <a:ext cx="652800" cy="652800"/>
          </a:xfrm>
          <a:prstGeom prst="ellipse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9" name="Google Shape;669;p100"/>
          <p:cNvSpPr/>
          <p:nvPr/>
        </p:nvSpPr>
        <p:spPr>
          <a:xfrm>
            <a:off x="6397900" y="2716900"/>
            <a:ext cx="652800" cy="652800"/>
          </a:xfrm>
          <a:prstGeom prst="ellipse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70" name="Google Shape;670;p100"/>
          <p:cNvCxnSpPr>
            <a:stCxn id="668" idx="5"/>
            <a:endCxn id="669" idx="1"/>
          </p:cNvCxnSpPr>
          <p:nvPr/>
        </p:nvCxnSpPr>
        <p:spPr>
          <a:xfrm>
            <a:off x="5877325" y="2316600"/>
            <a:ext cx="616200" cy="4959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671" name="Google Shape;671;p100"/>
          <p:cNvSpPr txBox="1"/>
          <p:nvPr/>
        </p:nvSpPr>
        <p:spPr>
          <a:xfrm>
            <a:off x="5475525" y="1791700"/>
            <a:ext cx="342000" cy="4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2400"/>
              <a:t>u</a:t>
            </a:r>
            <a:endParaRPr i="1" sz="2400"/>
          </a:p>
        </p:txBody>
      </p:sp>
      <p:sp>
        <p:nvSpPr>
          <p:cNvPr id="672" name="Google Shape;672;p100"/>
          <p:cNvSpPr txBox="1"/>
          <p:nvPr/>
        </p:nvSpPr>
        <p:spPr>
          <a:xfrm>
            <a:off x="6553300" y="2743150"/>
            <a:ext cx="342000" cy="4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2400"/>
              <a:t>v</a:t>
            </a:r>
            <a:endParaRPr i="1" sz="2400"/>
          </a:p>
        </p:txBody>
      </p:sp>
      <p:cxnSp>
        <p:nvCxnSpPr>
          <p:cNvPr id="673" name="Google Shape;673;p100"/>
          <p:cNvCxnSpPr>
            <a:stCxn id="668" idx="3"/>
          </p:cNvCxnSpPr>
          <p:nvPr/>
        </p:nvCxnSpPr>
        <p:spPr>
          <a:xfrm flipH="1">
            <a:off x="5069225" y="2316600"/>
            <a:ext cx="346500" cy="4029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674" name="Google Shape;674;p100"/>
          <p:cNvCxnSpPr>
            <a:endCxn id="668" idx="6"/>
          </p:cNvCxnSpPr>
          <p:nvPr/>
        </p:nvCxnSpPr>
        <p:spPr>
          <a:xfrm rot="10800000">
            <a:off x="5972925" y="2085800"/>
            <a:ext cx="699000" cy="198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675" name="Google Shape;675;p100"/>
          <p:cNvCxnSpPr>
            <a:endCxn id="669" idx="3"/>
          </p:cNvCxnSpPr>
          <p:nvPr/>
        </p:nvCxnSpPr>
        <p:spPr>
          <a:xfrm flipH="1" rot="10800000">
            <a:off x="6090300" y="3274100"/>
            <a:ext cx="403200" cy="4794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676" name="Google Shape;676;p100"/>
          <p:cNvCxnSpPr>
            <a:stCxn id="669" idx="5"/>
          </p:cNvCxnSpPr>
          <p:nvPr/>
        </p:nvCxnSpPr>
        <p:spPr>
          <a:xfrm>
            <a:off x="6955100" y="3274100"/>
            <a:ext cx="473100" cy="4278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677" name="Google Shape;677;p100"/>
          <p:cNvCxnSpPr>
            <a:endCxn id="668" idx="2"/>
          </p:cNvCxnSpPr>
          <p:nvPr/>
        </p:nvCxnSpPr>
        <p:spPr>
          <a:xfrm flipH="1" rot="10800000">
            <a:off x="4823925" y="2085800"/>
            <a:ext cx="496200" cy="198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678" name="Google Shape;678;p100"/>
          <p:cNvSpPr txBox="1"/>
          <p:nvPr/>
        </p:nvSpPr>
        <p:spPr>
          <a:xfrm>
            <a:off x="5242575" y="1423913"/>
            <a:ext cx="807900" cy="40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/>
              <a:t>u</a:t>
            </a:r>
            <a:r>
              <a:rPr lang="en-GB"/>
              <a:t>.</a:t>
            </a:r>
            <a:r>
              <a:rPr i="1" lang="en-GB"/>
              <a:t>d</a:t>
            </a:r>
            <a:r>
              <a:rPr lang="en-GB"/>
              <a:t> = 3</a:t>
            </a:r>
            <a:endParaRPr/>
          </a:p>
        </p:txBody>
      </p:sp>
      <p:sp>
        <p:nvSpPr>
          <p:cNvPr id="679" name="Google Shape;679;p100"/>
          <p:cNvSpPr txBox="1"/>
          <p:nvPr/>
        </p:nvSpPr>
        <p:spPr>
          <a:xfrm>
            <a:off x="6997625" y="2594463"/>
            <a:ext cx="807900" cy="40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/>
              <a:t>v</a:t>
            </a:r>
            <a:r>
              <a:rPr lang="en-GB"/>
              <a:t>.</a:t>
            </a:r>
            <a:r>
              <a:rPr i="1" lang="en-GB"/>
              <a:t>d</a:t>
            </a:r>
            <a:r>
              <a:rPr lang="en-GB"/>
              <a:t> = 5</a:t>
            </a:r>
            <a:endParaRPr/>
          </a:p>
        </p:txBody>
      </p:sp>
      <p:sp>
        <p:nvSpPr>
          <p:cNvPr id="680" name="Google Shape;680;p100"/>
          <p:cNvSpPr txBox="1"/>
          <p:nvPr/>
        </p:nvSpPr>
        <p:spPr>
          <a:xfrm>
            <a:off x="5320113" y="2524425"/>
            <a:ext cx="1058100" cy="40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/>
              <a:t>w</a:t>
            </a:r>
            <a:r>
              <a:rPr lang="en-GB"/>
              <a:t>(</a:t>
            </a:r>
            <a:r>
              <a:rPr i="1" lang="en-GB"/>
              <a:t>u</a:t>
            </a:r>
            <a:r>
              <a:rPr lang="en-GB"/>
              <a:t>,</a:t>
            </a:r>
            <a:r>
              <a:rPr i="1" lang="en-GB"/>
              <a:t>v</a:t>
            </a:r>
            <a:r>
              <a:rPr lang="en-GB"/>
              <a:t>) = 2</a:t>
            </a:r>
            <a:endParaRPr/>
          </a:p>
        </p:txBody>
      </p:sp>
      <p:sp>
        <p:nvSpPr>
          <p:cNvPr id="681" name="Google Shape;681;p100"/>
          <p:cNvSpPr txBox="1"/>
          <p:nvPr/>
        </p:nvSpPr>
        <p:spPr>
          <a:xfrm>
            <a:off x="6997625" y="2594475"/>
            <a:ext cx="473100" cy="40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/>
              <a:t>v</a:t>
            </a:r>
            <a:r>
              <a:rPr lang="en-GB"/>
              <a:t>.</a:t>
            </a:r>
            <a:r>
              <a:rPr i="1" lang="en-GB"/>
              <a:t>d</a:t>
            </a:r>
            <a:r>
              <a:rPr lang="en-GB"/>
              <a:t> = 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682" name="Google Shape;682;p100"/>
          <p:cNvSpPr txBox="1"/>
          <p:nvPr/>
        </p:nvSpPr>
        <p:spPr>
          <a:xfrm>
            <a:off x="457200" y="1200150"/>
            <a:ext cx="40425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90500" lvl="0" marL="34290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-GB"/>
              <a:t>INITIALIZE-SINGLE-SOURCE (G, </a:t>
            </a:r>
            <a:r>
              <a:rPr i="1" lang="en-GB"/>
              <a:t>s</a:t>
            </a:r>
            <a:r>
              <a:rPr lang="en-GB"/>
              <a:t>)</a:t>
            </a:r>
            <a:endParaRPr/>
          </a:p>
          <a:p>
            <a:pPr indent="-190500" lvl="0" marL="80010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b="1" lang="en-GB"/>
              <a:t>for</a:t>
            </a:r>
            <a:r>
              <a:rPr lang="en-GB"/>
              <a:t> each vertex </a:t>
            </a:r>
            <a:r>
              <a:rPr i="1" lang="en-GB"/>
              <a:t>v</a:t>
            </a:r>
            <a:r>
              <a:rPr lang="en-GB"/>
              <a:t> ∈ G.V</a:t>
            </a:r>
            <a:endParaRPr/>
          </a:p>
          <a:p>
            <a:pPr indent="-190500" lvl="0" marL="125730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i="1" lang="en-GB"/>
              <a:t>v</a:t>
            </a:r>
            <a:r>
              <a:rPr lang="en-GB"/>
              <a:t>.</a:t>
            </a:r>
            <a:r>
              <a:rPr i="1" lang="en-GB"/>
              <a:t>d</a:t>
            </a:r>
            <a:r>
              <a:rPr lang="en-GB"/>
              <a:t> = ∞</a:t>
            </a:r>
            <a:endParaRPr/>
          </a:p>
          <a:p>
            <a:pPr indent="-190500" lvl="0" marL="125730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i="1" lang="en-GB"/>
              <a:t>v</a:t>
            </a:r>
            <a:r>
              <a:rPr lang="en-GB"/>
              <a:t>.</a:t>
            </a:r>
            <a:r>
              <a:rPr i="1" lang="en-GB"/>
              <a:t>π</a:t>
            </a:r>
            <a:r>
              <a:rPr lang="en-GB"/>
              <a:t> = NIL</a:t>
            </a:r>
            <a:endParaRPr/>
          </a:p>
          <a:p>
            <a:pPr indent="-190500" lvl="0" marL="80010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i="1" lang="en-GB"/>
              <a:t>s</a:t>
            </a:r>
            <a:r>
              <a:rPr lang="en-GB"/>
              <a:t>.d = 0</a:t>
            </a:r>
            <a:endParaRPr/>
          </a:p>
          <a:p>
            <a:pPr indent="-190500" lvl="0" marL="34290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190500" lvl="0" marL="34290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-GB"/>
              <a:t>RELAX (</a:t>
            </a:r>
            <a:r>
              <a:rPr i="1" lang="en-GB"/>
              <a:t>u</a:t>
            </a:r>
            <a:r>
              <a:rPr lang="en-GB"/>
              <a:t>, </a:t>
            </a:r>
            <a:r>
              <a:rPr i="1" lang="en-GB"/>
              <a:t>v</a:t>
            </a:r>
            <a:r>
              <a:rPr lang="en-GB"/>
              <a:t>, </a:t>
            </a:r>
            <a:r>
              <a:rPr i="1" lang="en-GB"/>
              <a:t>w</a:t>
            </a:r>
            <a:r>
              <a:rPr lang="en-GB"/>
              <a:t>)</a:t>
            </a:r>
            <a:endParaRPr/>
          </a:p>
          <a:p>
            <a:pPr indent="-190500" lvl="0" marL="80010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b="1" lang="en-GB"/>
              <a:t>if</a:t>
            </a:r>
            <a:r>
              <a:rPr lang="en-GB"/>
              <a:t> </a:t>
            </a:r>
            <a:r>
              <a:rPr i="1" lang="en-GB"/>
              <a:t>v</a:t>
            </a:r>
            <a:r>
              <a:rPr lang="en-GB"/>
              <a:t>.</a:t>
            </a:r>
            <a:r>
              <a:rPr i="1" lang="en-GB"/>
              <a:t>d</a:t>
            </a:r>
            <a:r>
              <a:rPr lang="en-GB"/>
              <a:t> &gt; </a:t>
            </a:r>
            <a:r>
              <a:rPr i="1" lang="en-GB"/>
              <a:t>u</a:t>
            </a:r>
            <a:r>
              <a:rPr lang="en-GB"/>
              <a:t>.</a:t>
            </a:r>
            <a:r>
              <a:rPr i="1" lang="en-GB"/>
              <a:t>d</a:t>
            </a:r>
            <a:r>
              <a:rPr lang="en-GB"/>
              <a:t> + </a:t>
            </a:r>
            <a:r>
              <a:rPr i="1" lang="en-GB"/>
              <a:t>w</a:t>
            </a:r>
            <a:r>
              <a:rPr lang="en-GB"/>
              <a:t>(</a:t>
            </a:r>
            <a:r>
              <a:rPr i="1" lang="en-GB"/>
              <a:t>u</a:t>
            </a:r>
            <a:r>
              <a:rPr lang="en-GB"/>
              <a:t>,</a:t>
            </a:r>
            <a:r>
              <a:rPr i="1" lang="en-GB"/>
              <a:t>v</a:t>
            </a:r>
            <a:r>
              <a:rPr lang="en-GB"/>
              <a:t>)</a:t>
            </a:r>
            <a:endParaRPr/>
          </a:p>
          <a:p>
            <a:pPr indent="-190500" lvl="0" marL="125730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i="1" lang="en-GB"/>
              <a:t>v</a:t>
            </a:r>
            <a:r>
              <a:rPr lang="en-GB"/>
              <a:t>.</a:t>
            </a:r>
            <a:r>
              <a:rPr i="1" lang="en-GB"/>
              <a:t>d</a:t>
            </a:r>
            <a:r>
              <a:rPr lang="en-GB"/>
              <a:t> = </a:t>
            </a:r>
            <a:r>
              <a:rPr i="1" lang="en-GB"/>
              <a:t>u</a:t>
            </a:r>
            <a:r>
              <a:rPr lang="en-GB"/>
              <a:t>.</a:t>
            </a:r>
            <a:r>
              <a:rPr i="1" lang="en-GB"/>
              <a:t>d</a:t>
            </a:r>
            <a:r>
              <a:rPr lang="en-GB"/>
              <a:t> + </a:t>
            </a:r>
            <a:r>
              <a:rPr i="1" lang="en-GB"/>
              <a:t>w</a:t>
            </a:r>
            <a:r>
              <a:rPr lang="en-GB"/>
              <a:t>(</a:t>
            </a:r>
            <a:r>
              <a:rPr i="1" lang="en-GB"/>
              <a:t>u</a:t>
            </a:r>
            <a:r>
              <a:rPr lang="en-GB"/>
              <a:t>,</a:t>
            </a:r>
            <a:r>
              <a:rPr i="1" lang="en-GB"/>
              <a:t>v</a:t>
            </a:r>
            <a:r>
              <a:rPr lang="en-GB"/>
              <a:t>)</a:t>
            </a:r>
            <a:endParaRPr/>
          </a:p>
          <a:p>
            <a:pPr indent="-190500" lvl="0" marL="125730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i="1" lang="en-GB"/>
              <a:t>v</a:t>
            </a:r>
            <a:r>
              <a:rPr lang="en-GB"/>
              <a:t>.</a:t>
            </a:r>
            <a:r>
              <a:rPr i="1" lang="en-GB">
                <a:solidFill>
                  <a:srgbClr val="000000"/>
                </a:solidFill>
              </a:rPr>
              <a:t>π</a:t>
            </a:r>
            <a:r>
              <a:rPr lang="en-GB"/>
              <a:t> = </a:t>
            </a:r>
            <a:r>
              <a:rPr i="1" lang="en-GB"/>
              <a:t>u</a:t>
            </a:r>
            <a:endParaRPr i="1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6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101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H2014, oppgave 2b</a:t>
            </a:r>
            <a:endParaRPr/>
          </a:p>
        </p:txBody>
      </p:sp>
      <p:pic>
        <p:nvPicPr>
          <p:cNvPr id="688" name="Google Shape;688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5125" y="1220600"/>
            <a:ext cx="7993751" cy="270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102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H2014, oppgave 2b</a:t>
            </a:r>
            <a:endParaRPr/>
          </a:p>
        </p:txBody>
      </p:sp>
      <p:pic>
        <p:nvPicPr>
          <p:cNvPr id="694" name="Google Shape;694;p102"/>
          <p:cNvPicPr preferRelativeResize="0"/>
          <p:nvPr/>
        </p:nvPicPr>
        <p:blipFill rotWithShape="1">
          <a:blip r:embed="rId3">
            <a:alphaModFix/>
          </a:blip>
          <a:srcRect b="63576" l="0" r="0" t="0"/>
          <a:stretch/>
        </p:blipFill>
        <p:spPr>
          <a:xfrm>
            <a:off x="575125" y="1220600"/>
            <a:ext cx="7993751" cy="9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695" name="Google Shape;695;p102"/>
          <p:cNvSpPr/>
          <p:nvPr/>
        </p:nvSpPr>
        <p:spPr>
          <a:xfrm>
            <a:off x="5396325" y="2673800"/>
            <a:ext cx="652800" cy="652800"/>
          </a:xfrm>
          <a:prstGeom prst="ellipse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6" name="Google Shape;696;p102"/>
          <p:cNvSpPr/>
          <p:nvPr/>
        </p:nvSpPr>
        <p:spPr>
          <a:xfrm>
            <a:off x="6474100" y="3631300"/>
            <a:ext cx="652800" cy="652800"/>
          </a:xfrm>
          <a:prstGeom prst="ellipse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97" name="Google Shape;697;p102"/>
          <p:cNvCxnSpPr>
            <a:stCxn id="695" idx="5"/>
            <a:endCxn id="696" idx="1"/>
          </p:cNvCxnSpPr>
          <p:nvPr/>
        </p:nvCxnSpPr>
        <p:spPr>
          <a:xfrm>
            <a:off x="5953525" y="3231000"/>
            <a:ext cx="616200" cy="4959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698" name="Google Shape;698;p102"/>
          <p:cNvSpPr txBox="1"/>
          <p:nvPr/>
        </p:nvSpPr>
        <p:spPr>
          <a:xfrm>
            <a:off x="5551725" y="2706100"/>
            <a:ext cx="342000" cy="4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2400"/>
              <a:t>u</a:t>
            </a:r>
            <a:endParaRPr i="1" sz="2400"/>
          </a:p>
        </p:txBody>
      </p:sp>
      <p:sp>
        <p:nvSpPr>
          <p:cNvPr id="699" name="Google Shape;699;p102"/>
          <p:cNvSpPr txBox="1"/>
          <p:nvPr/>
        </p:nvSpPr>
        <p:spPr>
          <a:xfrm>
            <a:off x="6629500" y="3657550"/>
            <a:ext cx="342000" cy="4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2400"/>
              <a:t>v</a:t>
            </a:r>
            <a:endParaRPr i="1" sz="2400"/>
          </a:p>
        </p:txBody>
      </p:sp>
      <p:cxnSp>
        <p:nvCxnSpPr>
          <p:cNvPr id="700" name="Google Shape;700;p102"/>
          <p:cNvCxnSpPr>
            <a:stCxn id="695" idx="3"/>
          </p:cNvCxnSpPr>
          <p:nvPr/>
        </p:nvCxnSpPr>
        <p:spPr>
          <a:xfrm flipH="1">
            <a:off x="5145425" y="3231000"/>
            <a:ext cx="346500" cy="4029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701" name="Google Shape;701;p102"/>
          <p:cNvCxnSpPr>
            <a:endCxn id="695" idx="6"/>
          </p:cNvCxnSpPr>
          <p:nvPr/>
        </p:nvCxnSpPr>
        <p:spPr>
          <a:xfrm rot="10800000">
            <a:off x="6049125" y="3000200"/>
            <a:ext cx="699000" cy="198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702" name="Google Shape;702;p102"/>
          <p:cNvCxnSpPr>
            <a:endCxn id="696" idx="3"/>
          </p:cNvCxnSpPr>
          <p:nvPr/>
        </p:nvCxnSpPr>
        <p:spPr>
          <a:xfrm flipH="1" rot="10800000">
            <a:off x="6166500" y="4188500"/>
            <a:ext cx="403200" cy="4794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703" name="Google Shape;703;p102"/>
          <p:cNvCxnSpPr>
            <a:stCxn id="696" idx="5"/>
          </p:cNvCxnSpPr>
          <p:nvPr/>
        </p:nvCxnSpPr>
        <p:spPr>
          <a:xfrm>
            <a:off x="7031300" y="4188500"/>
            <a:ext cx="473100" cy="4278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704" name="Google Shape;704;p102"/>
          <p:cNvCxnSpPr>
            <a:endCxn id="695" idx="2"/>
          </p:cNvCxnSpPr>
          <p:nvPr/>
        </p:nvCxnSpPr>
        <p:spPr>
          <a:xfrm flipH="1" rot="10800000">
            <a:off x="4900125" y="3000200"/>
            <a:ext cx="496200" cy="198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705" name="Google Shape;705;p102"/>
          <p:cNvSpPr txBox="1"/>
          <p:nvPr/>
        </p:nvSpPr>
        <p:spPr>
          <a:xfrm>
            <a:off x="5318775" y="2338313"/>
            <a:ext cx="807900" cy="40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/>
              <a:t>u</a:t>
            </a:r>
            <a:r>
              <a:rPr lang="en-GB"/>
              <a:t>.</a:t>
            </a:r>
            <a:r>
              <a:rPr i="1" lang="en-GB"/>
              <a:t>d</a:t>
            </a:r>
            <a:r>
              <a:rPr lang="en-GB"/>
              <a:t> = 5</a:t>
            </a:r>
            <a:endParaRPr/>
          </a:p>
        </p:txBody>
      </p:sp>
      <p:sp>
        <p:nvSpPr>
          <p:cNvPr id="706" name="Google Shape;706;p102"/>
          <p:cNvSpPr txBox="1"/>
          <p:nvPr/>
        </p:nvSpPr>
        <p:spPr>
          <a:xfrm>
            <a:off x="7073825" y="3508863"/>
            <a:ext cx="807900" cy="40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/>
              <a:t>v</a:t>
            </a:r>
            <a:r>
              <a:rPr lang="en-GB"/>
              <a:t>.</a:t>
            </a:r>
            <a:r>
              <a:rPr i="1" lang="en-GB"/>
              <a:t>d</a:t>
            </a:r>
            <a:r>
              <a:rPr lang="en-GB"/>
              <a:t> = 7</a:t>
            </a:r>
            <a:endParaRPr/>
          </a:p>
        </p:txBody>
      </p:sp>
      <p:sp>
        <p:nvSpPr>
          <p:cNvPr id="707" name="Google Shape;707;p102"/>
          <p:cNvSpPr txBox="1"/>
          <p:nvPr/>
        </p:nvSpPr>
        <p:spPr>
          <a:xfrm>
            <a:off x="5396313" y="3438825"/>
            <a:ext cx="1058100" cy="40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/>
              <a:t>w</a:t>
            </a:r>
            <a:r>
              <a:rPr lang="en-GB"/>
              <a:t>(</a:t>
            </a:r>
            <a:r>
              <a:rPr i="1" lang="en-GB"/>
              <a:t>u</a:t>
            </a:r>
            <a:r>
              <a:rPr lang="en-GB"/>
              <a:t>,</a:t>
            </a:r>
            <a:r>
              <a:rPr i="1" lang="en-GB"/>
              <a:t>v</a:t>
            </a:r>
            <a:r>
              <a:rPr lang="en-GB"/>
              <a:t>) = 1</a:t>
            </a:r>
            <a:endParaRPr/>
          </a:p>
        </p:txBody>
      </p:sp>
      <p:sp>
        <p:nvSpPr>
          <p:cNvPr id="708" name="Google Shape;708;p102"/>
          <p:cNvSpPr txBox="1"/>
          <p:nvPr/>
        </p:nvSpPr>
        <p:spPr>
          <a:xfrm>
            <a:off x="6158326" y="3057825"/>
            <a:ext cx="1137300" cy="40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/>
              <a:t>w</a:t>
            </a:r>
            <a:r>
              <a:rPr lang="en-GB"/>
              <a:t>(</a:t>
            </a:r>
            <a:r>
              <a:rPr i="1" lang="en-GB"/>
              <a:t>v</a:t>
            </a:r>
            <a:r>
              <a:rPr lang="en-GB"/>
              <a:t>, u) = -2</a:t>
            </a:r>
            <a:endParaRPr/>
          </a:p>
        </p:txBody>
      </p:sp>
      <p:cxnSp>
        <p:nvCxnSpPr>
          <p:cNvPr id="709" name="Google Shape;709;p102"/>
          <p:cNvCxnSpPr/>
          <p:nvPr/>
        </p:nvCxnSpPr>
        <p:spPr>
          <a:xfrm rot="10800000">
            <a:off x="6008000" y="3162350"/>
            <a:ext cx="693300" cy="4785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Asymptotisk notasjon - matematisk definisjon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09" name="Google Shape;10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750" y="1670050"/>
            <a:ext cx="8572500" cy="238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p103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H2014, oppgave 2b</a:t>
            </a:r>
            <a:endParaRPr/>
          </a:p>
        </p:txBody>
      </p:sp>
      <p:pic>
        <p:nvPicPr>
          <p:cNvPr id="715" name="Google Shape;715;p103"/>
          <p:cNvPicPr preferRelativeResize="0"/>
          <p:nvPr/>
        </p:nvPicPr>
        <p:blipFill rotWithShape="1">
          <a:blip r:embed="rId3">
            <a:alphaModFix/>
          </a:blip>
          <a:srcRect b="63576" l="0" r="0" t="0"/>
          <a:stretch/>
        </p:blipFill>
        <p:spPr>
          <a:xfrm>
            <a:off x="575125" y="1220600"/>
            <a:ext cx="7993751" cy="9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716" name="Google Shape;716;p103"/>
          <p:cNvSpPr/>
          <p:nvPr/>
        </p:nvSpPr>
        <p:spPr>
          <a:xfrm>
            <a:off x="5396325" y="2673800"/>
            <a:ext cx="652800" cy="652800"/>
          </a:xfrm>
          <a:prstGeom prst="ellipse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7" name="Google Shape;717;p103"/>
          <p:cNvSpPr/>
          <p:nvPr/>
        </p:nvSpPr>
        <p:spPr>
          <a:xfrm>
            <a:off x="6474100" y="3631300"/>
            <a:ext cx="652800" cy="652800"/>
          </a:xfrm>
          <a:prstGeom prst="ellipse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18" name="Google Shape;718;p103"/>
          <p:cNvCxnSpPr>
            <a:stCxn id="716" idx="5"/>
            <a:endCxn id="717" idx="1"/>
          </p:cNvCxnSpPr>
          <p:nvPr/>
        </p:nvCxnSpPr>
        <p:spPr>
          <a:xfrm>
            <a:off x="5953525" y="3231000"/>
            <a:ext cx="616200" cy="4959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719" name="Google Shape;719;p103"/>
          <p:cNvSpPr txBox="1"/>
          <p:nvPr/>
        </p:nvSpPr>
        <p:spPr>
          <a:xfrm>
            <a:off x="5551725" y="2706100"/>
            <a:ext cx="342000" cy="4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2400"/>
              <a:t>u</a:t>
            </a:r>
            <a:endParaRPr i="1" sz="2400"/>
          </a:p>
        </p:txBody>
      </p:sp>
      <p:sp>
        <p:nvSpPr>
          <p:cNvPr id="720" name="Google Shape;720;p103"/>
          <p:cNvSpPr txBox="1"/>
          <p:nvPr/>
        </p:nvSpPr>
        <p:spPr>
          <a:xfrm>
            <a:off x="6629500" y="3657550"/>
            <a:ext cx="342000" cy="4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2400"/>
              <a:t>v</a:t>
            </a:r>
            <a:endParaRPr i="1" sz="2400"/>
          </a:p>
        </p:txBody>
      </p:sp>
      <p:cxnSp>
        <p:nvCxnSpPr>
          <p:cNvPr id="721" name="Google Shape;721;p103"/>
          <p:cNvCxnSpPr>
            <a:stCxn id="716" idx="3"/>
          </p:cNvCxnSpPr>
          <p:nvPr/>
        </p:nvCxnSpPr>
        <p:spPr>
          <a:xfrm flipH="1">
            <a:off x="5145425" y="3231000"/>
            <a:ext cx="346500" cy="4029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722" name="Google Shape;722;p103"/>
          <p:cNvCxnSpPr>
            <a:endCxn id="716" idx="6"/>
          </p:cNvCxnSpPr>
          <p:nvPr/>
        </p:nvCxnSpPr>
        <p:spPr>
          <a:xfrm rot="10800000">
            <a:off x="6049125" y="3000200"/>
            <a:ext cx="699000" cy="198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723" name="Google Shape;723;p103"/>
          <p:cNvCxnSpPr>
            <a:endCxn id="717" idx="3"/>
          </p:cNvCxnSpPr>
          <p:nvPr/>
        </p:nvCxnSpPr>
        <p:spPr>
          <a:xfrm flipH="1" rot="10800000">
            <a:off x="6166500" y="4188500"/>
            <a:ext cx="403200" cy="4794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724" name="Google Shape;724;p103"/>
          <p:cNvCxnSpPr>
            <a:stCxn id="717" idx="5"/>
          </p:cNvCxnSpPr>
          <p:nvPr/>
        </p:nvCxnSpPr>
        <p:spPr>
          <a:xfrm>
            <a:off x="7031300" y="4188500"/>
            <a:ext cx="473100" cy="4278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725" name="Google Shape;725;p103"/>
          <p:cNvCxnSpPr>
            <a:endCxn id="716" idx="2"/>
          </p:cNvCxnSpPr>
          <p:nvPr/>
        </p:nvCxnSpPr>
        <p:spPr>
          <a:xfrm flipH="1" rot="10800000">
            <a:off x="4900125" y="3000200"/>
            <a:ext cx="496200" cy="198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726" name="Google Shape;726;p103"/>
          <p:cNvSpPr txBox="1"/>
          <p:nvPr/>
        </p:nvSpPr>
        <p:spPr>
          <a:xfrm>
            <a:off x="5318775" y="2338313"/>
            <a:ext cx="807900" cy="40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/>
              <a:t>u</a:t>
            </a:r>
            <a:r>
              <a:rPr lang="en-GB"/>
              <a:t>.</a:t>
            </a:r>
            <a:r>
              <a:rPr i="1" lang="en-GB"/>
              <a:t>d</a:t>
            </a:r>
            <a:r>
              <a:rPr lang="en-GB"/>
              <a:t> = 5</a:t>
            </a:r>
            <a:endParaRPr/>
          </a:p>
        </p:txBody>
      </p:sp>
      <p:sp>
        <p:nvSpPr>
          <p:cNvPr id="727" name="Google Shape;727;p103"/>
          <p:cNvSpPr txBox="1"/>
          <p:nvPr/>
        </p:nvSpPr>
        <p:spPr>
          <a:xfrm>
            <a:off x="7073825" y="3508863"/>
            <a:ext cx="807900" cy="40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/>
              <a:t>v</a:t>
            </a:r>
            <a:r>
              <a:rPr lang="en-GB"/>
              <a:t>.</a:t>
            </a:r>
            <a:r>
              <a:rPr i="1" lang="en-GB"/>
              <a:t>d</a:t>
            </a:r>
            <a:r>
              <a:rPr lang="en-GB"/>
              <a:t> = 6</a:t>
            </a:r>
            <a:endParaRPr/>
          </a:p>
        </p:txBody>
      </p:sp>
      <p:sp>
        <p:nvSpPr>
          <p:cNvPr id="728" name="Google Shape;728;p103"/>
          <p:cNvSpPr txBox="1"/>
          <p:nvPr/>
        </p:nvSpPr>
        <p:spPr>
          <a:xfrm>
            <a:off x="5396313" y="3438825"/>
            <a:ext cx="1058100" cy="40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/>
              <a:t>w</a:t>
            </a:r>
            <a:r>
              <a:rPr lang="en-GB"/>
              <a:t>(</a:t>
            </a:r>
            <a:r>
              <a:rPr i="1" lang="en-GB"/>
              <a:t>u</a:t>
            </a:r>
            <a:r>
              <a:rPr lang="en-GB"/>
              <a:t>,</a:t>
            </a:r>
            <a:r>
              <a:rPr i="1" lang="en-GB"/>
              <a:t>v</a:t>
            </a:r>
            <a:r>
              <a:rPr lang="en-GB"/>
              <a:t>) = 1</a:t>
            </a:r>
            <a:endParaRPr/>
          </a:p>
        </p:txBody>
      </p:sp>
      <p:sp>
        <p:nvSpPr>
          <p:cNvPr id="729" name="Google Shape;729;p103"/>
          <p:cNvSpPr txBox="1"/>
          <p:nvPr/>
        </p:nvSpPr>
        <p:spPr>
          <a:xfrm>
            <a:off x="6158326" y="3057825"/>
            <a:ext cx="1137300" cy="40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/>
              <a:t>w</a:t>
            </a:r>
            <a:r>
              <a:rPr lang="en-GB"/>
              <a:t>(</a:t>
            </a:r>
            <a:r>
              <a:rPr i="1" lang="en-GB"/>
              <a:t>v</a:t>
            </a:r>
            <a:r>
              <a:rPr lang="en-GB"/>
              <a:t>, u) = -2</a:t>
            </a:r>
            <a:endParaRPr/>
          </a:p>
        </p:txBody>
      </p:sp>
      <p:cxnSp>
        <p:nvCxnSpPr>
          <p:cNvPr id="730" name="Google Shape;730;p103"/>
          <p:cNvCxnSpPr/>
          <p:nvPr/>
        </p:nvCxnSpPr>
        <p:spPr>
          <a:xfrm rot="10800000">
            <a:off x="6008000" y="3162350"/>
            <a:ext cx="693300" cy="4785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31" name="Google Shape;731;p103"/>
          <p:cNvSpPr txBox="1"/>
          <p:nvPr/>
        </p:nvSpPr>
        <p:spPr>
          <a:xfrm>
            <a:off x="726325" y="2551500"/>
            <a:ext cx="1848600" cy="4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RELAX(u, v, w)</a:t>
            </a:r>
            <a:endParaRPr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04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H2014, oppgave 2b</a:t>
            </a:r>
            <a:endParaRPr/>
          </a:p>
        </p:txBody>
      </p:sp>
      <p:pic>
        <p:nvPicPr>
          <p:cNvPr id="737" name="Google Shape;737;p104"/>
          <p:cNvPicPr preferRelativeResize="0"/>
          <p:nvPr/>
        </p:nvPicPr>
        <p:blipFill rotWithShape="1">
          <a:blip r:embed="rId3">
            <a:alphaModFix/>
          </a:blip>
          <a:srcRect b="63576" l="0" r="0" t="0"/>
          <a:stretch/>
        </p:blipFill>
        <p:spPr>
          <a:xfrm>
            <a:off x="575125" y="1220600"/>
            <a:ext cx="7993751" cy="9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738" name="Google Shape;738;p104"/>
          <p:cNvSpPr/>
          <p:nvPr/>
        </p:nvSpPr>
        <p:spPr>
          <a:xfrm>
            <a:off x="5396325" y="2673800"/>
            <a:ext cx="652800" cy="652800"/>
          </a:xfrm>
          <a:prstGeom prst="ellipse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9" name="Google Shape;739;p104"/>
          <p:cNvSpPr/>
          <p:nvPr/>
        </p:nvSpPr>
        <p:spPr>
          <a:xfrm>
            <a:off x="6474100" y="3631300"/>
            <a:ext cx="652800" cy="652800"/>
          </a:xfrm>
          <a:prstGeom prst="ellipse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40" name="Google Shape;740;p104"/>
          <p:cNvCxnSpPr>
            <a:stCxn id="738" idx="5"/>
            <a:endCxn id="739" idx="1"/>
          </p:cNvCxnSpPr>
          <p:nvPr/>
        </p:nvCxnSpPr>
        <p:spPr>
          <a:xfrm>
            <a:off x="5953525" y="3231000"/>
            <a:ext cx="616200" cy="4959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741" name="Google Shape;741;p104"/>
          <p:cNvSpPr txBox="1"/>
          <p:nvPr/>
        </p:nvSpPr>
        <p:spPr>
          <a:xfrm>
            <a:off x="5551725" y="2706100"/>
            <a:ext cx="342000" cy="4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2400"/>
              <a:t>u</a:t>
            </a:r>
            <a:endParaRPr i="1" sz="2400"/>
          </a:p>
        </p:txBody>
      </p:sp>
      <p:sp>
        <p:nvSpPr>
          <p:cNvPr id="742" name="Google Shape;742;p104"/>
          <p:cNvSpPr txBox="1"/>
          <p:nvPr/>
        </p:nvSpPr>
        <p:spPr>
          <a:xfrm>
            <a:off x="6629500" y="3657550"/>
            <a:ext cx="342000" cy="4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2400"/>
              <a:t>v</a:t>
            </a:r>
            <a:endParaRPr i="1" sz="2400"/>
          </a:p>
        </p:txBody>
      </p:sp>
      <p:cxnSp>
        <p:nvCxnSpPr>
          <p:cNvPr id="743" name="Google Shape;743;p104"/>
          <p:cNvCxnSpPr>
            <a:stCxn id="738" idx="3"/>
          </p:cNvCxnSpPr>
          <p:nvPr/>
        </p:nvCxnSpPr>
        <p:spPr>
          <a:xfrm flipH="1">
            <a:off x="5145425" y="3231000"/>
            <a:ext cx="346500" cy="4029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744" name="Google Shape;744;p104"/>
          <p:cNvCxnSpPr>
            <a:endCxn id="738" idx="6"/>
          </p:cNvCxnSpPr>
          <p:nvPr/>
        </p:nvCxnSpPr>
        <p:spPr>
          <a:xfrm rot="10800000">
            <a:off x="6049125" y="3000200"/>
            <a:ext cx="699000" cy="198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745" name="Google Shape;745;p104"/>
          <p:cNvCxnSpPr>
            <a:endCxn id="739" idx="3"/>
          </p:cNvCxnSpPr>
          <p:nvPr/>
        </p:nvCxnSpPr>
        <p:spPr>
          <a:xfrm flipH="1" rot="10800000">
            <a:off x="6166500" y="4188500"/>
            <a:ext cx="403200" cy="4794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746" name="Google Shape;746;p104"/>
          <p:cNvCxnSpPr>
            <a:stCxn id="739" idx="5"/>
          </p:cNvCxnSpPr>
          <p:nvPr/>
        </p:nvCxnSpPr>
        <p:spPr>
          <a:xfrm>
            <a:off x="7031300" y="4188500"/>
            <a:ext cx="473100" cy="4278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747" name="Google Shape;747;p104"/>
          <p:cNvCxnSpPr>
            <a:endCxn id="738" idx="2"/>
          </p:cNvCxnSpPr>
          <p:nvPr/>
        </p:nvCxnSpPr>
        <p:spPr>
          <a:xfrm flipH="1" rot="10800000">
            <a:off x="4900125" y="3000200"/>
            <a:ext cx="496200" cy="198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748" name="Google Shape;748;p104"/>
          <p:cNvSpPr txBox="1"/>
          <p:nvPr/>
        </p:nvSpPr>
        <p:spPr>
          <a:xfrm>
            <a:off x="5318775" y="2338313"/>
            <a:ext cx="807900" cy="40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/>
              <a:t>u</a:t>
            </a:r>
            <a:r>
              <a:rPr lang="en-GB"/>
              <a:t>.</a:t>
            </a:r>
            <a:r>
              <a:rPr i="1" lang="en-GB"/>
              <a:t>d</a:t>
            </a:r>
            <a:r>
              <a:rPr lang="en-GB"/>
              <a:t> = 4</a:t>
            </a:r>
            <a:endParaRPr/>
          </a:p>
        </p:txBody>
      </p:sp>
      <p:sp>
        <p:nvSpPr>
          <p:cNvPr id="749" name="Google Shape;749;p104"/>
          <p:cNvSpPr txBox="1"/>
          <p:nvPr/>
        </p:nvSpPr>
        <p:spPr>
          <a:xfrm>
            <a:off x="7073825" y="3508863"/>
            <a:ext cx="807900" cy="40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/>
              <a:t>v</a:t>
            </a:r>
            <a:r>
              <a:rPr lang="en-GB"/>
              <a:t>.</a:t>
            </a:r>
            <a:r>
              <a:rPr i="1" lang="en-GB"/>
              <a:t>d</a:t>
            </a:r>
            <a:r>
              <a:rPr lang="en-GB"/>
              <a:t> = 6</a:t>
            </a:r>
            <a:endParaRPr/>
          </a:p>
        </p:txBody>
      </p:sp>
      <p:sp>
        <p:nvSpPr>
          <p:cNvPr id="750" name="Google Shape;750;p104"/>
          <p:cNvSpPr txBox="1"/>
          <p:nvPr/>
        </p:nvSpPr>
        <p:spPr>
          <a:xfrm>
            <a:off x="5396313" y="3438825"/>
            <a:ext cx="1058100" cy="40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/>
              <a:t>w</a:t>
            </a:r>
            <a:r>
              <a:rPr lang="en-GB"/>
              <a:t>(</a:t>
            </a:r>
            <a:r>
              <a:rPr i="1" lang="en-GB"/>
              <a:t>u</a:t>
            </a:r>
            <a:r>
              <a:rPr lang="en-GB"/>
              <a:t>,</a:t>
            </a:r>
            <a:r>
              <a:rPr i="1" lang="en-GB"/>
              <a:t>v</a:t>
            </a:r>
            <a:r>
              <a:rPr lang="en-GB"/>
              <a:t>) = 1</a:t>
            </a:r>
            <a:endParaRPr/>
          </a:p>
        </p:txBody>
      </p:sp>
      <p:sp>
        <p:nvSpPr>
          <p:cNvPr id="751" name="Google Shape;751;p104"/>
          <p:cNvSpPr txBox="1"/>
          <p:nvPr/>
        </p:nvSpPr>
        <p:spPr>
          <a:xfrm>
            <a:off x="6158326" y="3057825"/>
            <a:ext cx="1137300" cy="40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/>
              <a:t>w</a:t>
            </a:r>
            <a:r>
              <a:rPr lang="en-GB"/>
              <a:t>(</a:t>
            </a:r>
            <a:r>
              <a:rPr i="1" lang="en-GB"/>
              <a:t>v</a:t>
            </a:r>
            <a:r>
              <a:rPr lang="en-GB"/>
              <a:t>, u) = -2</a:t>
            </a:r>
            <a:endParaRPr/>
          </a:p>
        </p:txBody>
      </p:sp>
      <p:cxnSp>
        <p:nvCxnSpPr>
          <p:cNvPr id="752" name="Google Shape;752;p104"/>
          <p:cNvCxnSpPr/>
          <p:nvPr/>
        </p:nvCxnSpPr>
        <p:spPr>
          <a:xfrm rot="10800000">
            <a:off x="6008000" y="3162350"/>
            <a:ext cx="693300" cy="4785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3" name="Google Shape;753;p104"/>
          <p:cNvSpPr txBox="1"/>
          <p:nvPr/>
        </p:nvSpPr>
        <p:spPr>
          <a:xfrm>
            <a:off x="726325" y="2551500"/>
            <a:ext cx="1848600" cy="9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RELAX(u, v, w)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RELAX(v, u, w)</a:t>
            </a:r>
            <a:endParaRPr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p105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DAG shortest path</a:t>
            </a:r>
            <a:endParaRPr sz="3000"/>
          </a:p>
        </p:txBody>
      </p:sp>
      <p:sp>
        <p:nvSpPr>
          <p:cNvPr id="759" name="Google Shape;759;p105"/>
          <p:cNvSpPr txBox="1"/>
          <p:nvPr/>
        </p:nvSpPr>
        <p:spPr>
          <a:xfrm>
            <a:off x="457200" y="1200150"/>
            <a:ext cx="4907100" cy="37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48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Så lenge man traverserer i topologisk rekkefølge, så er man garantert at alle delproblemene man trenger løsning på er løst</a:t>
            </a:r>
            <a:endParaRPr sz="1800"/>
          </a:p>
          <a:p>
            <a:pPr indent="0" lvl="0" marL="45720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48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La den første noden være startnode, og oppdater de som kommer etter vha relax</a:t>
            </a:r>
            <a:endParaRPr sz="1800"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48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Den topologiske sorteringen lar oss finne korteste veg i Theta(E+V)</a:t>
            </a:r>
            <a:endParaRPr sz="1800"/>
          </a:p>
        </p:txBody>
      </p:sp>
      <p:pic>
        <p:nvPicPr>
          <p:cNvPr id="760" name="Google Shape;760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90150" y="1063379"/>
            <a:ext cx="2696657" cy="37753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p106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Bellman-Ford</a:t>
            </a:r>
            <a:endParaRPr sz="3000"/>
          </a:p>
        </p:txBody>
      </p:sp>
      <p:sp>
        <p:nvSpPr>
          <p:cNvPr id="766" name="Google Shape;766;p106"/>
          <p:cNvSpPr txBox="1"/>
          <p:nvPr/>
        </p:nvSpPr>
        <p:spPr>
          <a:xfrm>
            <a:off x="549275" y="2778750"/>
            <a:ext cx="3657600" cy="12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u="sng"/>
              <a:t>Kjøretid</a:t>
            </a:r>
            <a:endParaRPr b="1" u="sng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Θ(VE)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Kan oppdage negative sykler</a:t>
            </a:r>
            <a:endParaRPr/>
          </a:p>
        </p:txBody>
      </p:sp>
      <p:sp>
        <p:nvSpPr>
          <p:cNvPr id="767" name="Google Shape;767;p106"/>
          <p:cNvSpPr txBox="1"/>
          <p:nvPr/>
        </p:nvSpPr>
        <p:spPr>
          <a:xfrm>
            <a:off x="457200" y="1200150"/>
            <a:ext cx="3019500" cy="10035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</a:pPr>
            <a:r>
              <a:rPr lang="en-GB"/>
              <a:t>Gjør </a:t>
            </a:r>
            <a:r>
              <a:rPr b="1" lang="en-GB"/>
              <a:t>|V| - 1</a:t>
            </a:r>
            <a:r>
              <a:rPr lang="en-GB"/>
              <a:t> ganger: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–"/>
            </a:pPr>
            <a:r>
              <a:rPr b="1" lang="en-GB"/>
              <a:t>For</a:t>
            </a:r>
            <a:r>
              <a:rPr lang="en-GB"/>
              <a:t> alle kanter (</a:t>
            </a:r>
            <a:r>
              <a:rPr i="1" lang="en-GB"/>
              <a:t>u</a:t>
            </a:r>
            <a:r>
              <a:rPr lang="en-GB"/>
              <a:t>,</a:t>
            </a:r>
            <a:r>
              <a:rPr i="1" lang="en-GB"/>
              <a:t>v</a:t>
            </a:r>
            <a:r>
              <a:rPr lang="en-GB"/>
              <a:t>):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</a:pPr>
            <a:r>
              <a:rPr lang="en-GB"/>
              <a:t>Relax(</a:t>
            </a:r>
            <a:r>
              <a:rPr i="1" lang="en-GB"/>
              <a:t>u</a:t>
            </a:r>
            <a:r>
              <a:rPr lang="en-GB"/>
              <a:t>,</a:t>
            </a:r>
            <a:r>
              <a:rPr i="1" lang="en-GB"/>
              <a:t>v</a:t>
            </a:r>
            <a:r>
              <a:rPr lang="en-GB"/>
              <a:t>)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6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07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Hvordan fungerer Bellman-Ford?</a:t>
            </a:r>
            <a:endParaRPr sz="3000"/>
          </a:p>
        </p:txBody>
      </p:sp>
      <p:pic>
        <p:nvPicPr>
          <p:cNvPr id="773" name="Google Shape;773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9800" y="1215779"/>
            <a:ext cx="5598994" cy="37753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p108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9" name="Google Shape;779;p108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780" name="Google Shape;780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0450" y="512700"/>
            <a:ext cx="4984901" cy="3786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09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6" name="Google Shape;786;p109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787" name="Google Shape;787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3500" y="409575"/>
            <a:ext cx="6477000" cy="432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p110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3" name="Google Shape;793;p110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794" name="Google Shape;794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2525" y="304800"/>
            <a:ext cx="6838950" cy="453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p111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0" name="Google Shape;800;p111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801" name="Google Shape;801;p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6800" y="228600"/>
            <a:ext cx="7010400" cy="468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5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p112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Negative sykler i Bellman-Ford</a:t>
            </a:r>
            <a:endParaRPr sz="3000"/>
          </a:p>
        </p:txBody>
      </p:sp>
      <p:pic>
        <p:nvPicPr>
          <p:cNvPr descr="BellmanFord_negativSykel.png" id="807" name="Google Shape;807;p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2851" y="891775"/>
            <a:ext cx="3738300" cy="3857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